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33.png" ContentType="image/png"/>
  <Override PartName="/ppt/media/image13.png" ContentType="image/png"/>
  <Override PartName="/ppt/media/image9.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2.png" ContentType="image/png"/>
  <Override PartName="/ppt/media/image2.png" ContentType="image/png"/>
  <Override PartName="/ppt/media/image25.png" ContentType="image/png"/>
  <Override PartName="/ppt/media/image30.png" ContentType="image/png"/>
  <Override PartName="/ppt/media/image3.jpeg" ContentType="image/jpeg"/>
  <Override PartName="/ppt/media/image15.png" ContentType="image/png"/>
  <Override PartName="/ppt/media/image31.png" ContentType="image/png"/>
  <Override PartName="/ppt/media/image1.png" ContentType="image/png"/>
  <Override PartName="/ppt/media/image24.png" ContentType="image/png"/>
  <Override PartName="/ppt/media/image14.png" ContentType="image/png"/>
  <Override PartName="/ppt/media/image16.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Pulse para editar el formato del texto de título</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Pulse para editar el formato de texto del esquema</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Segundo nivel del esquema</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Tercer nivel del esquema</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Cuarto nivel del esquema</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Quinto nivel del esquema</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Sexto nivel del esquema</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Séptimo nivel del esquema</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6 Rectángulo"/>
          <p:cNvSpPr/>
          <p:nvPr/>
        </p:nvSpPr>
        <p:spPr>
          <a:xfrm>
            <a:off x="0" y="6179400"/>
            <a:ext cx="12190680" cy="69120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39" name="Picture 4" descr="http://www.ceste.es/wp-content/uploads/2016/06/CESTE-Diamante.png"/>
          <p:cNvPicPr/>
          <p:nvPr/>
        </p:nvPicPr>
        <p:blipFill>
          <a:blip r:embed="rId2"/>
          <a:stretch/>
        </p:blipFill>
        <p:spPr>
          <a:xfrm flipH="1">
            <a:off x="1680840" y="5883840"/>
            <a:ext cx="601200" cy="603360"/>
          </a:xfrm>
          <a:prstGeom prst="rect">
            <a:avLst/>
          </a:prstGeom>
          <a:ln w="0">
            <a:noFill/>
          </a:ln>
        </p:spPr>
      </p:pic>
      <p:pic>
        <p:nvPicPr>
          <p:cNvPr id="40" name="8 Imagen" descr="CESTE blanco estrella roja sin coletilla.png"/>
          <p:cNvPicPr/>
          <p:nvPr/>
        </p:nvPicPr>
        <p:blipFill>
          <a:blip r:embed="rId3"/>
          <a:stretch/>
        </p:blipFill>
        <p:spPr>
          <a:xfrm>
            <a:off x="9936360" y="6184800"/>
            <a:ext cx="1366200" cy="651240"/>
          </a:xfrm>
          <a:prstGeom prst="rect">
            <a:avLst/>
          </a:prstGeom>
          <a:ln w="0">
            <a:noFill/>
          </a:ln>
        </p:spPr>
      </p:pic>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Pulse para editar el formato del texto de título</a:t>
            </a:r>
            <a:endParaRPr b="0" lang="en-US"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Pulse para editar el formato de texto del esquema</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Segundo nivel del esquema</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Tercer nivel del esquema</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Cuarto nivel del esquema</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Quinto nivel del esquema</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Sexto nivel del esquema</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Séptimo nivel del esquema</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Imagen 3" descr="Una mujer en frente de laptop&#10;&#10;Descripción generada automáticamente"/>
          <p:cNvPicPr/>
          <p:nvPr/>
        </p:nvPicPr>
        <p:blipFill>
          <a:blip r:embed="rId1"/>
          <a:srcRect l="1742" t="12716" r="9979" b="12799"/>
          <a:stretch/>
        </p:blipFill>
        <p:spPr>
          <a:xfrm>
            <a:off x="0" y="0"/>
            <a:ext cx="12190680" cy="6856560"/>
          </a:xfrm>
          <a:prstGeom prst="rect">
            <a:avLst/>
          </a:prstGeom>
          <a:ln w="0">
            <a:noFill/>
          </a:ln>
        </p:spPr>
      </p:pic>
      <p:sp>
        <p:nvSpPr>
          <p:cNvPr id="80" name="7 Rectángulo"/>
          <p:cNvSpPr/>
          <p:nvPr/>
        </p:nvSpPr>
        <p:spPr>
          <a:xfrm>
            <a:off x="852840" y="6682680"/>
            <a:ext cx="11390760" cy="35136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81" name="Picture 4" descr="http://www.ceste.es/wp-content/uploads/2016/06/CESTE-Diamante.png"/>
          <p:cNvPicPr/>
          <p:nvPr/>
        </p:nvPicPr>
        <p:blipFill>
          <a:blip r:embed="rId2"/>
          <a:stretch/>
        </p:blipFill>
        <p:spPr>
          <a:xfrm flipH="1">
            <a:off x="552960" y="6582960"/>
            <a:ext cx="601200" cy="603360"/>
          </a:xfrm>
          <a:prstGeom prst="rect">
            <a:avLst/>
          </a:prstGeom>
          <a:ln w="0">
            <a:noFill/>
          </a:ln>
        </p:spPr>
      </p:pic>
      <p:sp>
        <p:nvSpPr>
          <p:cNvPr id="82" name="7 Rectángulo"/>
          <p:cNvSpPr/>
          <p:nvPr/>
        </p:nvSpPr>
        <p:spPr>
          <a:xfrm>
            <a:off x="-96840" y="-99360"/>
            <a:ext cx="11487600" cy="28656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83" name="Picture 4" descr="http://www.ceste.es/wp-content/uploads/2016/06/CESTE-Diamante.png"/>
          <p:cNvPicPr/>
          <p:nvPr/>
        </p:nvPicPr>
        <p:blipFill>
          <a:blip r:embed="rId3"/>
          <a:stretch/>
        </p:blipFill>
        <p:spPr>
          <a:xfrm flipH="1">
            <a:off x="11092320" y="-316440"/>
            <a:ext cx="601200" cy="603360"/>
          </a:xfrm>
          <a:prstGeom prst="rect">
            <a:avLst/>
          </a:prstGeom>
          <a:ln w="0">
            <a:noFill/>
          </a:ln>
        </p:spPr>
      </p:pic>
      <p:grpSp>
        <p:nvGrpSpPr>
          <p:cNvPr id="84" name="Grupo 14"/>
          <p:cNvGrpSpPr/>
          <p:nvPr/>
        </p:nvGrpSpPr>
        <p:grpSpPr>
          <a:xfrm>
            <a:off x="504000" y="405720"/>
            <a:ext cx="5254920" cy="2405520"/>
            <a:chOff x="504000" y="405720"/>
            <a:chExt cx="5254920" cy="2405520"/>
          </a:xfrm>
        </p:grpSpPr>
        <p:sp>
          <p:nvSpPr>
            <p:cNvPr id="85" name="12 Rectángulo"/>
            <p:cNvSpPr/>
            <p:nvPr/>
          </p:nvSpPr>
          <p:spPr>
            <a:xfrm>
              <a:off x="504000" y="405720"/>
              <a:ext cx="4853520" cy="2405520"/>
            </a:xfrm>
            <a:prstGeom prst="rect">
              <a:avLst/>
            </a:prstGeom>
            <a:solidFill>
              <a:srgbClr val="003594">
                <a:alpha val="46000"/>
              </a:srgbClr>
            </a:solidFill>
            <a:ln>
              <a:noFill/>
            </a:ln>
          </p:spPr>
          <p:style>
            <a:lnRef idx="2">
              <a:schemeClr val="accent1">
                <a:shade val="50000"/>
              </a:schemeClr>
            </a:lnRef>
            <a:fillRef idx="1">
              <a:schemeClr val="accent1"/>
            </a:fillRef>
            <a:effectRef idx="0">
              <a:schemeClr val="accent1"/>
            </a:effectRef>
            <a:fontRef idx="minor"/>
          </p:style>
        </p:sp>
        <p:grpSp>
          <p:nvGrpSpPr>
            <p:cNvPr id="86" name="Grupo 5"/>
            <p:cNvGrpSpPr/>
            <p:nvPr/>
          </p:nvGrpSpPr>
          <p:grpSpPr>
            <a:xfrm>
              <a:off x="734760" y="980640"/>
              <a:ext cx="5024160" cy="1830600"/>
              <a:chOff x="734760" y="980640"/>
              <a:chExt cx="5024160" cy="1830600"/>
            </a:xfrm>
          </p:grpSpPr>
          <p:sp>
            <p:nvSpPr>
              <p:cNvPr id="87" name="2 Subtítulo"/>
              <p:cNvSpPr/>
              <p:nvPr/>
            </p:nvSpPr>
            <p:spPr>
              <a:xfrm>
                <a:off x="778680" y="2277000"/>
                <a:ext cx="4980240" cy="53424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tabLst>
                    <a:tab algn="l" pos="0"/>
                  </a:tabLst>
                </a:pPr>
                <a:r>
                  <a:rPr b="1" lang="es-ES" sz="1800" spc="-1" strike="noStrike">
                    <a:solidFill>
                      <a:srgbClr val="ffffff"/>
                    </a:solidFill>
                    <a:latin typeface="Calibri"/>
                    <a:ea typeface="DejaVu Sans"/>
                  </a:rPr>
                  <a:t>Docker</a:t>
                </a:r>
                <a:endParaRPr b="0" lang="en-US" sz="1800" spc="-1" strike="noStrike">
                  <a:latin typeface="Arial"/>
                </a:endParaRPr>
              </a:p>
            </p:txBody>
          </p:sp>
          <p:sp>
            <p:nvSpPr>
              <p:cNvPr id="88" name="1 Título"/>
              <p:cNvSpPr/>
              <p:nvPr/>
            </p:nvSpPr>
            <p:spPr>
              <a:xfrm>
                <a:off x="734760" y="980640"/>
                <a:ext cx="4016160" cy="13215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1" lang="es-ES" sz="3500" spc="-1" strike="noStrike">
                    <a:solidFill>
                      <a:srgbClr val="ffffff"/>
                    </a:solidFill>
                    <a:latin typeface="Calibri"/>
                    <a:ea typeface="DejaVu Sans"/>
                  </a:rPr>
                  <a:t>Curso Avanzado</a:t>
                </a:r>
                <a:endParaRPr b="0" lang="en-US" sz="3500" spc="-1" strike="noStrike">
                  <a:latin typeface="Arial"/>
                </a:endParaRPr>
              </a:p>
            </p:txBody>
          </p:sp>
        </p:grpSp>
      </p:grpSp>
      <p:pic>
        <p:nvPicPr>
          <p:cNvPr id="89" name="Imagen 9" descr="Logotipo&#10;&#10;El contenido generado por IA puede ser incorrecto."/>
          <p:cNvPicPr/>
          <p:nvPr/>
        </p:nvPicPr>
        <p:blipFill>
          <a:blip r:embed="rId4"/>
          <a:stretch/>
        </p:blipFill>
        <p:spPr>
          <a:xfrm>
            <a:off x="3575880" y="532440"/>
            <a:ext cx="1652760" cy="806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8" name="" descr=""/>
          <p:cNvPicPr/>
          <p:nvPr/>
        </p:nvPicPr>
        <p:blipFill>
          <a:blip r:embed="rId1"/>
          <a:stretch/>
        </p:blipFill>
        <p:spPr>
          <a:xfrm>
            <a:off x="2351880" y="1080000"/>
            <a:ext cx="8808120" cy="5040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0" name="PlaceHolder 2"/>
          <p:cNvSpPr>
            <a:spLocks noGrp="1"/>
          </p:cNvSpPr>
          <p:nvPr>
            <p:ph/>
          </p:nvPr>
        </p:nvSpPr>
        <p:spPr>
          <a:xfrm>
            <a:off x="838080" y="1124640"/>
            <a:ext cx="10514160" cy="229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1. Integración y Despliegue Continuo (CI/CD)</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Evita el clásico problema de “funciona en mi máquina, pero no en producción”. El entorno es </a:t>
            </a:r>
            <a:r>
              <a:rPr b="0" lang="es-ES" sz="2000" spc="-1" strike="noStrike">
                <a:latin typeface="Calibri"/>
              </a:rPr>
              <a:t>idéntico desde la máquina del desarrollador hasta el servidor final. </a:t>
            </a: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Asegura la Consistencia: Cada etapa de la prueba (unitarias, de integración, de rendimiento) se </a:t>
            </a:r>
            <a:r>
              <a:rPr b="0" lang="es-ES" sz="2000" spc="-1" strike="noStrike">
                <a:latin typeface="Calibri"/>
              </a:rPr>
              <a:t>ejecuta en un contenedor nuevo y limpio, eliminando variables de entorno no deseadas que </a:t>
            </a:r>
            <a:r>
              <a:rPr b="0" lang="es-ES" sz="2000" spc="-1" strike="noStrike">
                <a:latin typeface="Calibri"/>
              </a:rPr>
              <a:t>podrían falsear los resultados.</a:t>
            </a:r>
            <a:endParaRPr b="0" lang="es-ES" sz="2000" spc="-1" strike="noStrike">
              <a:latin typeface="Calibri"/>
            </a:endParaRPr>
          </a:p>
        </p:txBody>
      </p:sp>
      <p:pic>
        <p:nvPicPr>
          <p:cNvPr id="111" name="" descr=""/>
          <p:cNvPicPr/>
          <p:nvPr/>
        </p:nvPicPr>
        <p:blipFill>
          <a:blip r:embed="rId1"/>
          <a:stretch/>
        </p:blipFill>
        <p:spPr>
          <a:xfrm>
            <a:off x="3101400" y="3420000"/>
            <a:ext cx="5718600" cy="2700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3" name="PlaceHolder 2"/>
          <p:cNvSpPr>
            <a:spLocks noGrp="1"/>
          </p:cNvSpPr>
          <p:nvPr>
            <p:ph/>
          </p:nvPr>
        </p:nvSpPr>
        <p:spPr>
          <a:xfrm>
            <a:off x="838080" y="1124640"/>
            <a:ext cx="10514160" cy="301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2. DevOps (Desarrollo y Operaciones)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Estándar de Empaquetado y Despliegue: Los desarrolladores empaquetan su aplicación en un formato estándar (la imagen de Docker). Los equipos de operaciones solo necesitan saber cómo gestionar ese contenedor, no cómo instalar Python, configurar bases de datos o resolver dependencias específicas.</a:t>
            </a: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Inmutabilidad y Rollbacks: Dado que los contenedores son inmutables (no cambian una vez construidos), desplegar una nueva versión es tan simple como reemplazar el contenedor viejo por el nuevo.</a:t>
            </a:r>
            <a:endParaRPr b="0" lang="es-ES" sz="2000" spc="-1" strike="noStrike">
              <a:latin typeface="Calibri"/>
            </a:endParaRPr>
          </a:p>
        </p:txBody>
      </p:sp>
      <p:pic>
        <p:nvPicPr>
          <p:cNvPr id="114" name="" descr=""/>
          <p:cNvPicPr/>
          <p:nvPr/>
        </p:nvPicPr>
        <p:blipFill>
          <a:blip r:embed="rId1"/>
          <a:stretch/>
        </p:blipFill>
        <p:spPr>
          <a:xfrm>
            <a:off x="3960000" y="4140000"/>
            <a:ext cx="3960000" cy="1967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6"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3. Big Data y Ciencia de Datos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Entornos Reproducibles: Un científico de datos puede entrenar un modelo complejo utilizando TensorFlow 2.x, scikit-learn y una versión específica de pandas. Al poner ese entorno exacto dentro de un contenedor, cualquier persona en el mundo puede ejecutar ese mismo código y obtener exactamente el mismo resultado.</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Portabilidad de Pipelines Complejos: Los pipelines que involucran varias tecnologías (ej., Python para el procesamiento, Spark para la transformación y un servidor web para la visualización) se pueden empaquetar en contenedores separados, facilitando su movimiento entre diferentes plataformas.</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8" name="PlaceHolder 2"/>
          <p:cNvSpPr>
            <a:spLocks noGrp="1"/>
          </p:cNvSpPr>
          <p:nvPr>
            <p:ph/>
          </p:nvPr>
        </p:nvSpPr>
        <p:spPr>
          <a:xfrm>
            <a:off x="838080" y="1124640"/>
            <a:ext cx="10514160" cy="247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4. Despliegue en la Nube (Cloud)</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Base de Kubernetes y Microservicios: Los contenedores son el estándar para las arquitecturas de </a:t>
            </a:r>
            <a:r>
              <a:rPr b="0" lang="es-ES" sz="2000" spc="-1" strike="noStrike">
                <a:latin typeface="Calibri"/>
              </a:rPr>
              <a:t>microservicios, donde una aplicación se divide en docenas de servicios independientes (ej., servicio </a:t>
            </a:r>
            <a:r>
              <a:rPr b="0" lang="es-ES" sz="2000" spc="-1" strike="noStrike">
                <a:latin typeface="Calibri"/>
              </a:rPr>
              <a:t>de carrito, servicio de pago). </a:t>
            </a: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Compatibilidad Multi-Nube: Dado que la imagen de Docker es un estándar, puedes construir tu </a:t>
            </a:r>
            <a:r>
              <a:rPr b="0" lang="es-ES" sz="2000" spc="-1" strike="noStrike">
                <a:latin typeface="Calibri"/>
              </a:rPr>
              <a:t>aplicación en cualquier proveedor de nube (AWS, Azure, GCP, etc.) </a:t>
            </a:r>
            <a:endParaRPr b="0" lang="es-ES" sz="2000" spc="-1" strike="noStrike">
              <a:latin typeface="Calibri"/>
            </a:endParaRPr>
          </a:p>
        </p:txBody>
      </p:sp>
      <p:pic>
        <p:nvPicPr>
          <p:cNvPr id="119" name="" descr=""/>
          <p:cNvPicPr/>
          <p:nvPr/>
        </p:nvPicPr>
        <p:blipFill>
          <a:blip r:embed="rId1"/>
          <a:stretch/>
        </p:blipFill>
        <p:spPr>
          <a:xfrm>
            <a:off x="3960000" y="3655800"/>
            <a:ext cx="4320000" cy="2358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pic>
        <p:nvPicPr>
          <p:cNvPr id="121" name="" descr=""/>
          <p:cNvPicPr/>
          <p:nvPr/>
        </p:nvPicPr>
        <p:blipFill>
          <a:blip r:embed="rId1"/>
          <a:stretch/>
        </p:blipFill>
        <p:spPr>
          <a:xfrm>
            <a:off x="2114280" y="1312560"/>
            <a:ext cx="8048160" cy="42192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3" name="PlaceHolder 2"/>
          <p:cNvSpPr>
            <a:spLocks noGrp="1"/>
          </p:cNvSpPr>
          <p:nvPr>
            <p:ph/>
          </p:nvPr>
        </p:nvSpPr>
        <p:spPr>
          <a:xfrm>
            <a:off x="838080" y="510120"/>
            <a:ext cx="10514160" cy="5069880"/>
          </a:xfrm>
          <a:prstGeom prst="rect">
            <a:avLst/>
          </a:prstGeom>
          <a:noFill/>
          <a:ln w="0">
            <a:noFill/>
          </a:ln>
        </p:spPr>
        <p:txBody>
          <a:bodyPr lIns="90000" rIns="90000" tIns="45000" bIns="45000" anchor="t">
            <a:noAutofit/>
          </a:bodyPr>
          <a:p>
            <a:pPr algn="ctr">
              <a:spcBef>
                <a:spcPts val="2115"/>
              </a:spcBef>
              <a:spcAft>
                <a:spcPts val="1060"/>
              </a:spcAft>
              <a:buNone/>
            </a:pPr>
            <a:endParaRPr b="1" lang="en-US" sz="2400" spc="-1" strike="noStrike">
              <a:latin typeface="Liberation Serif;Times New Roman"/>
            </a:endParaRPr>
          </a:p>
          <a:p>
            <a:pPr marL="450360" indent="-179640">
              <a:lnSpc>
                <a:spcPct val="115000"/>
              </a:lnSpc>
              <a:spcAft>
                <a:spcPts val="1236"/>
              </a:spcAft>
              <a:buNone/>
              <a:tabLst>
                <a:tab algn="l" pos="450360"/>
              </a:tabLst>
            </a:pPr>
            <a:r>
              <a:rPr b="1" lang="es-ES" sz="2400" spc="-1" strike="noStrike">
                <a:latin typeface="Calibri"/>
              </a:rPr>
              <a:t>Docker en Linux</a:t>
            </a:r>
            <a:endParaRPr b="0" lang="en-US" sz="2400" spc="-1" strike="noStrike">
              <a:latin typeface="Times New Roman"/>
            </a:endParaRPr>
          </a:p>
          <a:p>
            <a:pPr marL="450360" indent="-179640">
              <a:lnSpc>
                <a:spcPct val="115000"/>
              </a:lnSpc>
              <a:spcAft>
                <a:spcPts val="1236"/>
              </a:spcAft>
              <a:buNone/>
              <a:tabLst>
                <a:tab algn="l" pos="450360"/>
              </a:tabLst>
            </a:pPr>
            <a:endParaRPr b="0" lang="en-US" sz="2400" spc="-1" strike="noStrike">
              <a:latin typeface="Times New Roman"/>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Nativo y ligero</a:t>
            </a:r>
            <a:r>
              <a:rPr b="0" lang="es-ES" sz="2000" spc="-1" strike="noStrike">
                <a:latin typeface="Calibri"/>
              </a:rPr>
              <a:t>: En Linux, Docker se ejecuta de forma nativa. Los contenedores de Docker en </a:t>
            </a:r>
            <a:r>
              <a:rPr b="0" lang="es-ES" sz="2000" spc="-1" strike="noStrike">
                <a:latin typeface="Calibri"/>
              </a:rPr>
              <a:t>Linux comparten el mismo kernel del sistema operativo anfitrión. No se necesita una </a:t>
            </a:r>
            <a:r>
              <a:rPr b="0" lang="es-ES" sz="2000" spc="-1" strike="noStrike">
                <a:latin typeface="Calibri"/>
              </a:rPr>
              <a:t>máquina virtual adicional, lo que hace que los contenedores sean extremadamente ligeros y </a:t>
            </a:r>
            <a:r>
              <a:rPr b="0" lang="es-ES" sz="2000" spc="-1" strike="noStrike">
                <a:latin typeface="Calibri"/>
              </a:rPr>
              <a:t>rápidos de iniciar.</a:t>
            </a:r>
            <a:endParaRPr b="0" lang="en-US" sz="2000" spc="-1" strike="noStrike">
              <a:latin typeface="Times New Roman"/>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Tecnologías de kernel</a:t>
            </a:r>
            <a:r>
              <a:rPr b="0" lang="es-ES" sz="2000" spc="-1" strike="noStrike">
                <a:latin typeface="Calibri"/>
              </a:rPr>
              <a:t>: Utiliza tecnologías del kernel de Linux para aislar y gestionar los </a:t>
            </a:r>
            <a:r>
              <a:rPr b="0" lang="es-ES" sz="2000" spc="-1" strike="noStrike">
                <a:latin typeface="Calibri"/>
              </a:rPr>
              <a:t>recursos de los contenedores.</a:t>
            </a:r>
            <a:endParaRPr b="0" lang="en-US" sz="2000" spc="-1" strike="noStrike">
              <a:latin typeface="Times New Roman"/>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Rendimiento</a:t>
            </a:r>
            <a:r>
              <a:rPr b="0" lang="es-ES" sz="2000" spc="-1" strike="noStrike">
                <a:latin typeface="Calibri"/>
              </a:rPr>
              <a:t>: El rendimiento es óptimo, ya que la sobrecarga es mínima. Los contenedores de </a:t>
            </a:r>
            <a:r>
              <a:rPr b="0" lang="es-ES" sz="2000" spc="-1" strike="noStrike">
                <a:latin typeface="Calibri"/>
              </a:rPr>
              <a:t>Linux en un host Linux son la forma más eficiente de ejecutar Docker</a:t>
            </a:r>
            <a:endParaRPr b="0" lang="en-US" sz="20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5" name="PlaceHolder 2"/>
          <p:cNvSpPr>
            <a:spLocks noGrp="1"/>
          </p:cNvSpPr>
          <p:nvPr>
            <p:ph/>
          </p:nvPr>
        </p:nvSpPr>
        <p:spPr>
          <a:xfrm>
            <a:off x="838080" y="547200"/>
            <a:ext cx="10514160" cy="5032800"/>
          </a:xfrm>
          <a:prstGeom prst="rect">
            <a:avLst/>
          </a:prstGeom>
          <a:noFill/>
          <a:ln w="0">
            <a:noFill/>
          </a:ln>
        </p:spPr>
        <p:txBody>
          <a:bodyPr lIns="90000" rIns="90000" tIns="45000" bIns="45000" anchor="t">
            <a:noAutofit/>
          </a:bodyPr>
          <a:p>
            <a:pPr marL="450360" indent="-179640">
              <a:lnSpc>
                <a:spcPct val="115000"/>
              </a:lnSpc>
              <a:spcAft>
                <a:spcPts val="1236"/>
              </a:spcAft>
              <a:buClr>
                <a:srgbClr val="000000"/>
              </a:buClr>
              <a:buSzPct val="45000"/>
              <a:buFont typeface="Wingdings" charset="2"/>
              <a:buChar char=""/>
              <a:tabLst>
                <a:tab algn="l" pos="450360"/>
              </a:tabLst>
            </a:pPr>
            <a:endParaRPr b="0" lang="en-US" sz="3200" spc="-1" strike="noStrike">
              <a:latin typeface="Arial"/>
            </a:endParaRPr>
          </a:p>
          <a:p>
            <a:pPr marL="450360" indent="-179640">
              <a:lnSpc>
                <a:spcPct val="115000"/>
              </a:lnSpc>
              <a:spcAft>
                <a:spcPts val="1236"/>
              </a:spcAft>
              <a:buNone/>
              <a:tabLst>
                <a:tab algn="l" pos="450360"/>
              </a:tabLst>
            </a:pPr>
            <a:r>
              <a:rPr b="1" lang="es-ES" sz="2400" spc="-1" strike="noStrike">
                <a:latin typeface="Calibri"/>
              </a:rPr>
              <a:t>Docker en Windows: Ejecutando contendedores Linux</a:t>
            </a:r>
            <a:endParaRPr b="0" lang="en-US" sz="2400" spc="-1" strike="noStrike">
              <a:latin typeface="Arial"/>
            </a:endParaRPr>
          </a:p>
          <a:p>
            <a:pPr marL="450360" indent="-179640">
              <a:lnSpc>
                <a:spcPct val="115000"/>
              </a:lnSpc>
              <a:spcAft>
                <a:spcPts val="1236"/>
              </a:spcAft>
              <a:buNone/>
              <a:tabLst>
                <a:tab algn="l" pos="450360"/>
              </a:tabLst>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Necesidad de VM:</a:t>
            </a:r>
            <a:r>
              <a:rPr b="0" lang="es-ES" sz="2000" spc="-1" strike="noStrike">
                <a:latin typeface="Calibri"/>
              </a:rPr>
              <a:t> Un contenedor de Linux no puede compartir el kernel de Windows.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Solución:</a:t>
            </a:r>
            <a:r>
              <a:rPr b="0" lang="es-ES" sz="2000" spc="-1" strike="noStrike">
                <a:latin typeface="Calibri"/>
              </a:rPr>
              <a:t> Docker utiliza una Máquina Virtual (VM) ligera (generalmente WSL 2 o Hyper-V) </a:t>
            </a:r>
            <a:r>
              <a:rPr b="0" lang="es-ES" sz="2000" spc="-1" strike="noStrike">
                <a:latin typeface="Calibri"/>
              </a:rPr>
              <a:t>que se ejecuta en Windows. Los contenedores de Linux se ejecutan dentro de esa VM.</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Rendimiento:</a:t>
            </a:r>
            <a:r>
              <a:rPr b="0" lang="es-ES" sz="2000" spc="-1" strike="noStrike">
                <a:latin typeface="Calibri"/>
              </a:rPr>
              <a:t> El rendimiento es excelente (especialmente con WSL 2), pero existe una </a:t>
            </a:r>
            <a:r>
              <a:rPr b="0" lang="es-ES" sz="2000" spc="-1" strike="noStrike">
                <a:latin typeface="Calibri"/>
              </a:rPr>
              <a:t>pequeña sobrecarga debido a la capa de virtualización intermedia.</a:t>
            </a:r>
            <a:endParaRPr b="0" lang="en-US" sz="2000" spc="-1" strike="noStrike">
              <a:latin typeface="Arial"/>
            </a:endParaRPr>
          </a:p>
          <a:p>
            <a:pPr marL="450360" indent="-179640">
              <a:lnSpc>
                <a:spcPct val="115000"/>
              </a:lnSpc>
              <a:spcAft>
                <a:spcPts val="1236"/>
              </a:spcAft>
              <a:buNone/>
              <a:tabLst>
                <a:tab algn="l" pos="450360"/>
              </a:tabLst>
            </a:pPr>
            <a:endParaRPr b="0" lang="en-US" sz="2400" spc="-1" strike="noStrike">
              <a:latin typeface="Arial"/>
            </a:endParaRPr>
          </a:p>
          <a:p>
            <a:pPr marL="450360" indent="-179640">
              <a:lnSpc>
                <a:spcPct val="115000"/>
              </a:lnSpc>
              <a:spcAft>
                <a:spcPts val="1236"/>
              </a:spcAft>
              <a:buNone/>
              <a:tabLst>
                <a:tab algn="l" pos="450360"/>
              </a:tabLst>
            </a:pPr>
            <a:endParaRPr b="0" lang="en-US" sz="2400" spc="-1" strike="noStrike">
              <a:latin typeface="Arial"/>
            </a:endParaRPr>
          </a:p>
          <a:p>
            <a:endParaRPr b="0" lang="en-US" sz="3200" spc="-1" strike="noStrike">
              <a:latin typeface="Arial"/>
            </a:endParaRPr>
          </a:p>
          <a:p>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7"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rPr>
              <a:t>Docker en Windows: Ejecutando contendedores Windows</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Kernel Compartido:</a:t>
            </a:r>
            <a:r>
              <a:rPr b="0" lang="es-ES" sz="2000" spc="-1" strike="noStrike">
                <a:latin typeface="Calibri"/>
              </a:rPr>
              <a:t> Estos contenedores utilizan directamente el kernel de Windows (como ocurre en Linux). No necesitan una VM adicional.</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Restricción:</a:t>
            </a:r>
            <a:r>
              <a:rPr b="0" lang="es-ES" sz="2000" spc="-1" strike="noStrike">
                <a:latin typeface="Calibri"/>
              </a:rPr>
              <a:t> Solo pueden ejecutar aplicaciones y librerías diseñadas para el ecosistema de Windows.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Peso:</a:t>
            </a:r>
            <a:r>
              <a:rPr b="0" lang="es-ES" sz="2000" spc="-1" strike="noStrike">
                <a:latin typeface="Calibri"/>
              </a:rPr>
              <a:t> Son generalmente más voluminosos y grandes que sus equivalentes de Linux</a:t>
            </a:r>
            <a:r>
              <a:rPr b="0" lang="es-ES" sz="2400" spc="-1" strike="noStrike">
                <a:latin typeface="Calibri"/>
              </a:rPr>
              <a:t>.</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sp>
        <p:nvSpPr>
          <p:cNvPr id="129"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endParaRPr b="0" lang="es-ES" sz="2400" spc="-1" strike="noStrike">
              <a:latin typeface="Calibri"/>
            </a:endParaRPr>
          </a:p>
          <a:p>
            <a:pPr indent="-324000">
              <a:lnSpc>
                <a:spcPct val="100000"/>
              </a:lnSpc>
              <a:buClr>
                <a:srgbClr val="000000"/>
              </a:buClr>
              <a:buFont typeface="Wingdings" charset="2"/>
              <a:buChar char=""/>
            </a:pP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Daemon:</a:t>
            </a:r>
            <a:r>
              <a:rPr b="0" lang="es-ES" sz="2400" spc="-1" strike="noStrike">
                <a:latin typeface="Calibri"/>
              </a:rPr>
              <a:t> Es el servicio que gestiona y ejecuta los contenedores en el </a:t>
            </a:r>
            <a:r>
              <a:rPr b="0" lang="es-ES" sz="2400" spc="-1" strike="noStrike">
                <a:latin typeface="Calibri"/>
              </a:rPr>
              <a:t>Host</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CLI</a:t>
            </a:r>
            <a:r>
              <a:rPr b="0" lang="es-ES" sz="2400" spc="-1" strike="noStrike">
                <a:latin typeface="Calibri"/>
              </a:rPr>
              <a:t>:  es la aplicación Cliente de Docker para controlarlo mediante </a:t>
            </a:r>
            <a:r>
              <a:rPr b="0" lang="es-ES" sz="2400" spc="-1" strike="noStrike">
                <a:latin typeface="Calibri"/>
              </a:rPr>
              <a:t>comandos</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Desktop:</a:t>
            </a:r>
            <a:r>
              <a:rPr b="0" lang="es-ES" sz="2400" spc="-1" strike="noStrike">
                <a:latin typeface="Calibri"/>
              </a:rPr>
              <a:t> Es una aplicación para gestionar la plataforma Docker y facilitar </a:t>
            </a:r>
            <a:r>
              <a:rPr b="0" lang="es-ES" sz="2400" spc="-1" strike="noStrike">
                <a:latin typeface="Calibri"/>
              </a:rPr>
              <a:t>su uso</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Regitry:</a:t>
            </a:r>
            <a:r>
              <a:rPr b="0" lang="es-ES" sz="2400" spc="-1" strike="noStrike">
                <a:latin typeface="Calibri"/>
              </a:rPr>
              <a:t> Es un repositorio donde se almacenan imágenes de Docker</a:t>
            </a:r>
            <a:endParaRPr b="0" lang="es-ES" sz="24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sp>
        <p:nvSpPr>
          <p:cNvPr id="91" name="PlaceHolder 2"/>
          <p:cNvSpPr>
            <a:spLocks noGrp="1"/>
          </p:cNvSpPr>
          <p:nvPr>
            <p:ph/>
          </p:nvPr>
        </p:nvSpPr>
        <p:spPr>
          <a:xfrm>
            <a:off x="838080" y="1124640"/>
            <a:ext cx="10514160" cy="1395360"/>
          </a:xfrm>
          <a:prstGeom prst="rect">
            <a:avLst/>
          </a:prstGeom>
          <a:noFill/>
          <a:ln w="0">
            <a:noFill/>
          </a:ln>
        </p:spPr>
        <p:txBody>
          <a:bodyPr lIns="90000" rIns="90000" tIns="45000" bIns="45000" anchor="t">
            <a:noAutofit/>
          </a:bodyPr>
          <a:p>
            <a:pPr indent="-324000">
              <a:lnSpc>
                <a:spcPct val="90000"/>
              </a:lnSpc>
              <a:buClr>
                <a:srgbClr val="000000"/>
              </a:buClr>
              <a:buFont typeface="Wingdings" charset="2"/>
              <a:buChar char=""/>
            </a:pPr>
            <a:r>
              <a:rPr b="1" lang="es-ES" sz="2400" spc="-1" strike="noStrike">
                <a:latin typeface="Calibri"/>
                <a:ea typeface="DejaVu Sans"/>
              </a:rPr>
              <a:t>Definición:</a:t>
            </a:r>
            <a:r>
              <a:rPr b="0" lang="en-US" sz="1800" spc="-1" strike="noStrike">
                <a:latin typeface="Arial"/>
                <a:ea typeface="DejaVu Sans"/>
              </a:rPr>
              <a:t> </a:t>
            </a:r>
            <a:r>
              <a:rPr b="0" lang="es-ES" sz="2000" spc="-1" strike="noStrike">
                <a:latin typeface="Calibri"/>
                <a:ea typeface="DejaVu Sans"/>
              </a:rPr>
              <a:t>E</a:t>
            </a:r>
            <a:r>
              <a:rPr b="0" lang="es-ES" sz="2000" spc="-1" strike="noStrike">
                <a:solidFill>
                  <a:srgbClr val="000000"/>
                </a:solidFill>
                <a:latin typeface="Calibri"/>
                <a:ea typeface="DejaVu Sans"/>
              </a:rPr>
              <a:t>s un proyecto de código abierto que automatiza el despliegue de aplicaciones </a:t>
            </a:r>
            <a:r>
              <a:rPr b="0" lang="es-ES" sz="2000" spc="-1" strike="noStrike">
                <a:solidFill>
                  <a:srgbClr val="000000"/>
                </a:solidFill>
                <a:latin typeface="Calibri"/>
                <a:ea typeface="DejaVu Sans"/>
              </a:rPr>
              <a:t>dentro de contenedores de software, proporcionando una capa adicional de abstracción y </a:t>
            </a:r>
            <a:r>
              <a:rPr b="0" lang="es-ES" sz="2000" spc="-1" strike="noStrike">
                <a:solidFill>
                  <a:srgbClr val="000000"/>
                </a:solidFill>
                <a:latin typeface="Calibri"/>
                <a:ea typeface="DejaVu Sans"/>
              </a:rPr>
              <a:t>automatización de virtualización de aplicaciones en múltiples sistemas operativos</a:t>
            </a:r>
            <a:endParaRPr b="0" lang="en-US" sz="2000" spc="-1" strike="noStrike">
              <a:latin typeface="Arial"/>
            </a:endParaRPr>
          </a:p>
        </p:txBody>
      </p:sp>
      <p:pic>
        <p:nvPicPr>
          <p:cNvPr id="92" name="" descr=""/>
          <p:cNvPicPr/>
          <p:nvPr/>
        </p:nvPicPr>
        <p:blipFill>
          <a:blip r:embed="rId1"/>
          <a:srcRect l="0" t="0" r="0" b="11942"/>
          <a:stretch/>
        </p:blipFill>
        <p:spPr>
          <a:xfrm>
            <a:off x="3060000" y="2340000"/>
            <a:ext cx="5400000" cy="35611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1" name="" descr=""/>
          <p:cNvPicPr/>
          <p:nvPr/>
        </p:nvPicPr>
        <p:blipFill>
          <a:blip r:embed="rId1"/>
          <a:stretch/>
        </p:blipFill>
        <p:spPr>
          <a:xfrm>
            <a:off x="21240" y="1260000"/>
            <a:ext cx="11858760" cy="4827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3" name="" descr=""/>
          <p:cNvPicPr/>
          <p:nvPr/>
        </p:nvPicPr>
        <p:blipFill>
          <a:blip r:embed="rId1"/>
          <a:stretch/>
        </p:blipFill>
        <p:spPr>
          <a:xfrm>
            <a:off x="1714680" y="1379520"/>
            <a:ext cx="8847000" cy="4085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5" name="" descr=""/>
          <p:cNvPicPr/>
          <p:nvPr/>
        </p:nvPicPr>
        <p:blipFill>
          <a:blip r:embed="rId1"/>
          <a:stretch/>
        </p:blipFill>
        <p:spPr>
          <a:xfrm>
            <a:off x="3960000" y="540000"/>
            <a:ext cx="5074200" cy="5489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pic>
        <p:nvPicPr>
          <p:cNvPr id="137" name="" descr=""/>
          <p:cNvPicPr/>
          <p:nvPr/>
        </p:nvPicPr>
        <p:blipFill>
          <a:blip r:embed="rId1"/>
          <a:stretch/>
        </p:blipFill>
        <p:spPr>
          <a:xfrm>
            <a:off x="222480" y="1167840"/>
            <a:ext cx="11657520" cy="45921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39" name="PlaceHolder 2"/>
          <p:cNvSpPr>
            <a:spLocks noGrp="1"/>
          </p:cNvSpPr>
          <p:nvPr>
            <p:ph/>
          </p:nvPr>
        </p:nvSpPr>
        <p:spPr>
          <a:xfrm>
            <a:off x="838080" y="1124640"/>
            <a:ext cx="10514160" cy="85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0" lang="en-US" sz="1800" spc="-1" strike="noStrike">
                <a:latin typeface="Arial"/>
              </a:rPr>
              <a:t> </a:t>
            </a:r>
            <a:r>
              <a:rPr b="1" lang="es-ES" sz="2400" spc="-1" strike="noStrike">
                <a:latin typeface="Calibri"/>
              </a:rPr>
              <a:t>Registro de imágenes DockerHub</a:t>
            </a:r>
            <a:r>
              <a:rPr b="0" lang="es-ES" sz="2400" spc="-1" strike="noStrike">
                <a:latin typeface="Calibri"/>
              </a:rPr>
              <a:t>: Su función principal es ser el lugar donde los usuarios y las empresas almacenan, buscan y comparten sus imágenes de contenedores.</a:t>
            </a:r>
            <a:endParaRPr b="0" lang="en-US" sz="2400" spc="-1" strike="noStrike">
              <a:latin typeface="Arial"/>
            </a:endParaRPr>
          </a:p>
        </p:txBody>
      </p:sp>
      <p:pic>
        <p:nvPicPr>
          <p:cNvPr id="140" name="" descr=""/>
          <p:cNvPicPr/>
          <p:nvPr/>
        </p:nvPicPr>
        <p:blipFill>
          <a:blip r:embed="rId1"/>
          <a:stretch/>
        </p:blipFill>
        <p:spPr>
          <a:xfrm>
            <a:off x="762480" y="2340000"/>
            <a:ext cx="10937520" cy="3561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42" name="PlaceHolder 2"/>
          <p:cNvSpPr>
            <a:spLocks noGrp="1"/>
          </p:cNvSpPr>
          <p:nvPr>
            <p:ph/>
          </p:nvPr>
        </p:nvSpPr>
        <p:spPr>
          <a:xfrm>
            <a:off x="540000" y="1050120"/>
            <a:ext cx="6840000" cy="4709880"/>
          </a:xfrm>
          <a:prstGeom prst="rect">
            <a:avLst/>
          </a:prstGeom>
          <a:noFill/>
          <a:ln w="0">
            <a:noFill/>
          </a:ln>
        </p:spPr>
        <p:txBody>
          <a:bodyPr lIns="90000" rIns="90000" tIns="45000" bIns="45000" anchor="t">
            <a:noAutofit/>
          </a:bodyPr>
          <a:p>
            <a:pPr marL="216000" indent="-216000">
              <a:spcBef>
                <a:spcPts val="1417"/>
              </a:spcBef>
              <a:buClr>
                <a:srgbClr val="000000"/>
              </a:buClr>
              <a:buSzPct val="45000"/>
              <a:buFont typeface="Wingdings" charset="2"/>
              <a:buChar char=""/>
            </a:pPr>
            <a:r>
              <a:rPr b="1" lang="es-ES" sz="2400" spc="-1" strike="noStrike">
                <a:latin typeface="Calibri"/>
              </a:rPr>
              <a:t>Imágenes</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Una </a:t>
            </a:r>
            <a:r>
              <a:rPr b="0" lang="es-ES" sz="2000" spc="-1" strike="noStrike">
                <a:latin typeface="Calibri"/>
              </a:rPr>
              <a:t>imagen</a:t>
            </a:r>
            <a:r>
              <a:rPr b="0" lang="es-ES" sz="2000" spc="-1" strike="noStrike">
                <a:latin typeface="Calibri"/>
              </a:rPr>
              <a:t> es una plantilla inmutable que contiene el sistema base, las dependencias, configuraciones y la aplicación que queremos ejecutar.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Se construye en </a:t>
            </a:r>
            <a:r>
              <a:rPr b="0" lang="es-ES" sz="2000" spc="-1" strike="noStrike">
                <a:latin typeface="Calibri"/>
              </a:rPr>
              <a:t>capas</a:t>
            </a:r>
            <a:r>
              <a:rPr b="0" lang="es-ES" sz="2000" spc="-1" strike="noStrike">
                <a:latin typeface="Calibri"/>
              </a:rPr>
              <a:t>: cada instrucción en un Dockerfile añade una nueva capa.</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Las imágenes pueden reutilizar capas comunes, optimizando almacenamiento y descargas.</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Se almacenan en </a:t>
            </a:r>
            <a:r>
              <a:rPr b="0" lang="es-ES" sz="2000" spc="-1" strike="noStrike">
                <a:latin typeface="Calibri"/>
              </a:rPr>
              <a:t>repositorios</a:t>
            </a:r>
            <a:r>
              <a:rPr b="0" lang="es-ES" sz="2000" spc="-1" strike="noStrike">
                <a:latin typeface="Calibri"/>
              </a:rPr>
              <a:t> (públicos o privados), como Docker Hub o registros corporativos.</a:t>
            </a:r>
            <a:endParaRPr b="0" lang="es-ES" sz="2000" spc="-1" strike="noStrike">
              <a:latin typeface="Calibri"/>
            </a:endParaRPr>
          </a:p>
        </p:txBody>
      </p:sp>
      <p:pic>
        <p:nvPicPr>
          <p:cNvPr id="143" name="" descr=""/>
          <p:cNvPicPr/>
          <p:nvPr/>
        </p:nvPicPr>
        <p:blipFill>
          <a:blip r:embed="rId1"/>
          <a:srcRect l="0" t="14423" r="0" b="0"/>
          <a:stretch/>
        </p:blipFill>
        <p:spPr>
          <a:xfrm>
            <a:off x="7380000" y="1800000"/>
            <a:ext cx="4680000" cy="27234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45" name="PlaceHolder 2"/>
          <p:cNvSpPr>
            <a:spLocks noGrp="1"/>
          </p:cNvSpPr>
          <p:nvPr>
            <p:ph/>
          </p:nvPr>
        </p:nvSpPr>
        <p:spPr>
          <a:xfrm>
            <a:off x="838080" y="1124640"/>
            <a:ext cx="10514160" cy="3015360"/>
          </a:xfrm>
          <a:prstGeom prst="rect">
            <a:avLst/>
          </a:prstGeom>
          <a:noFill/>
          <a:ln w="0">
            <a:noFill/>
          </a:ln>
        </p:spPr>
        <p:txBody>
          <a:bodyPr lIns="90000" rIns="90000" tIns="45000" bIns="45000" anchor="t">
            <a:noAutofit/>
          </a:bodyPr>
          <a:p>
            <a:r>
              <a:rPr b="1" lang="es-ES" sz="2400" spc="-1" strike="noStrike">
                <a:latin typeface="Calibri"/>
              </a:rPr>
              <a:t>Contenedores</a:t>
            </a:r>
            <a:endParaRPr b="0" lang="es-ES" sz="2400" spc="-1" strike="noStrike">
              <a:latin typeface="Calibri"/>
            </a:endParaRPr>
          </a:p>
          <a:p>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 </a:t>
            </a:r>
            <a:r>
              <a:rPr b="0" lang="es-ES" sz="2000" spc="-1" strike="noStrike">
                <a:latin typeface="Calibri"/>
              </a:rPr>
              <a:t>contenedor</a:t>
            </a:r>
            <a:r>
              <a:rPr b="0" lang="es-ES" sz="2000" spc="-1" strike="noStrike">
                <a:latin typeface="Calibri"/>
              </a:rPr>
              <a:t> es una instancia en ejecución de una imagen.</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Son </a:t>
            </a:r>
            <a:r>
              <a:rPr b="0" lang="es-ES" sz="2000" spc="-1" strike="noStrike">
                <a:latin typeface="Calibri"/>
              </a:rPr>
              <a:t>efímeros</a:t>
            </a:r>
            <a:r>
              <a:rPr b="0" lang="es-ES" sz="2000" spc="-1" strike="noStrike">
                <a:latin typeface="Calibri"/>
              </a:rPr>
              <a:t>: pueden iniciarse, detenerse y eliminarse fácilmente.</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Están aislados, pero comparten el kernel del sistema operativo host.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Pueden configurarse con recursos limitados (CPU, memoria, almacenamiento).</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Pueden ejecutarse múltiples contenedores a partir de la misma imagen.</a:t>
            </a:r>
            <a:endParaRPr b="0" lang="es-ES" sz="2000" spc="-1" strike="noStrike">
              <a:latin typeface="Calibri"/>
            </a:endParaRPr>
          </a:p>
        </p:txBody>
      </p:sp>
      <p:pic>
        <p:nvPicPr>
          <p:cNvPr id="146" name="" descr=""/>
          <p:cNvPicPr/>
          <p:nvPr/>
        </p:nvPicPr>
        <p:blipFill>
          <a:blip r:embed="rId1"/>
          <a:stretch/>
        </p:blipFill>
        <p:spPr>
          <a:xfrm>
            <a:off x="4618080" y="4472640"/>
            <a:ext cx="2761920" cy="1647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48" name="PlaceHolder 2"/>
          <p:cNvSpPr>
            <a:spLocks noGrp="1"/>
          </p:cNvSpPr>
          <p:nvPr>
            <p:ph/>
          </p:nvPr>
        </p:nvSpPr>
        <p:spPr>
          <a:xfrm>
            <a:off x="360000" y="1260000"/>
            <a:ext cx="6721920" cy="4349880"/>
          </a:xfrm>
          <a:prstGeom prst="rect">
            <a:avLst/>
          </a:prstGeom>
          <a:noFill/>
          <a:ln w="0">
            <a:noFill/>
          </a:ln>
        </p:spPr>
        <p:txBody>
          <a:bodyPr lIns="90000" rIns="90000" tIns="45000" bIns="45000" anchor="t">
            <a:noAutofit/>
          </a:bodyPr>
          <a:p>
            <a:r>
              <a:rPr b="1" lang="es-ES" sz="2400" spc="-1" strike="noStrike">
                <a:latin typeface="Calibri"/>
              </a:rPr>
              <a:t>Ciclo de vida de un contenedor</a:t>
            </a:r>
            <a:endParaRPr b="0" lang="es-ES" sz="2400" spc="-1" strike="noStrike">
              <a:latin typeface="Calibri"/>
            </a:endParaRPr>
          </a:p>
          <a:p>
            <a:endParaRPr b="0" lang="es-ES" sz="2400" spc="-1" strike="noStrike">
              <a:latin typeface="Calibri"/>
            </a:endParaRPr>
          </a:p>
          <a:p>
            <a:pPr marL="450360" indent="-179640">
              <a:lnSpc>
                <a:spcPct val="115000"/>
              </a:lnSpc>
              <a:spcAft>
                <a:spcPts val="1236"/>
              </a:spcAft>
              <a:buNone/>
              <a:tabLst>
                <a:tab algn="l" pos="450360"/>
              </a:tabLst>
            </a:pPr>
            <a:r>
              <a:rPr b="1" lang="es-ES" sz="2000" spc="-1" strike="noStrike">
                <a:latin typeface="Calibri"/>
              </a:rPr>
              <a:t>Crear</a:t>
            </a:r>
            <a:r>
              <a:rPr b="0" lang="es-ES" sz="2000" spc="-1" strike="noStrike">
                <a:latin typeface="Calibri"/>
              </a:rPr>
              <a:t> → a partir de una imagen (</a:t>
            </a:r>
            <a:r>
              <a:rPr b="0" lang="es-ES" sz="2000" spc="-1" strike="noStrike">
                <a:latin typeface="Calibri"/>
                <a:ea typeface="Liberation Mono;Courier New"/>
              </a:rPr>
              <a:t>docker create</a:t>
            </a:r>
            <a:r>
              <a:rPr b="0" lang="es-ES" sz="2000" spc="-1" strike="noStrike">
                <a:latin typeface="Calibri"/>
              </a:rPr>
              <a:t>).</a:t>
            </a:r>
            <a:endParaRPr b="0" lang="es-ES" sz="2000" spc="-1" strike="noStrike">
              <a:latin typeface="Calibri"/>
            </a:endParaRPr>
          </a:p>
          <a:p>
            <a:pPr marL="450360" indent="-179640">
              <a:lnSpc>
                <a:spcPct val="115000"/>
              </a:lnSpc>
              <a:spcAft>
                <a:spcPts val="1236"/>
              </a:spcAft>
              <a:buNone/>
              <a:tabLst>
                <a:tab algn="l" pos="450360"/>
              </a:tabLst>
            </a:pPr>
            <a:r>
              <a:rPr b="1" lang="es-ES" sz="2000" spc="-1" strike="noStrike">
                <a:latin typeface="Calibri"/>
              </a:rPr>
              <a:t>Ejecutar</a:t>
            </a:r>
            <a:r>
              <a:rPr b="0" lang="es-ES" sz="2000" spc="-1" strike="noStrike">
                <a:latin typeface="Calibri"/>
              </a:rPr>
              <a:t> → el contenedor empieza su proceso principal (</a:t>
            </a:r>
            <a:r>
              <a:rPr b="0" lang="es-ES" sz="2000" spc="-1" strike="noStrike">
                <a:latin typeface="Calibri"/>
                <a:ea typeface="Liberation Mono;Courier New"/>
              </a:rPr>
              <a:t>docker run</a:t>
            </a:r>
            <a:r>
              <a:rPr b="0" lang="es-ES" sz="2000" spc="-1" strike="noStrike">
                <a:latin typeface="Calibri"/>
              </a:rPr>
              <a:t>).</a:t>
            </a:r>
            <a:endParaRPr b="0" lang="es-ES" sz="2000" spc="-1" strike="noStrike">
              <a:latin typeface="Calibri"/>
            </a:endParaRPr>
          </a:p>
          <a:p>
            <a:pPr marL="450360" indent="-179640">
              <a:lnSpc>
                <a:spcPct val="115000"/>
              </a:lnSpc>
              <a:spcAft>
                <a:spcPts val="1236"/>
              </a:spcAft>
              <a:buNone/>
              <a:tabLst>
                <a:tab algn="l" pos="450360"/>
              </a:tabLst>
            </a:pPr>
            <a:r>
              <a:rPr b="1" lang="es-ES" sz="2000" spc="-1" strike="noStrike">
                <a:latin typeface="Calibri"/>
              </a:rPr>
              <a:t>Detener</a:t>
            </a:r>
            <a:r>
              <a:rPr b="0" lang="es-ES" sz="2000" spc="-1" strike="noStrike">
                <a:latin typeface="Calibri"/>
              </a:rPr>
              <a:t> → el proceso se interrumpe (</a:t>
            </a:r>
            <a:r>
              <a:rPr b="0" lang="es-ES" sz="2000" spc="-1" strike="noStrike">
                <a:latin typeface="Calibri"/>
                <a:ea typeface="Liberation Mono;Courier New"/>
              </a:rPr>
              <a:t>docker stop</a:t>
            </a:r>
            <a:r>
              <a:rPr b="0" lang="es-ES" sz="2000" spc="-1" strike="noStrike">
                <a:latin typeface="Calibri"/>
              </a:rPr>
              <a:t>).</a:t>
            </a:r>
            <a:endParaRPr b="0" lang="es-ES" sz="2000" spc="-1" strike="noStrike">
              <a:latin typeface="Calibri"/>
            </a:endParaRPr>
          </a:p>
          <a:p>
            <a:pPr marL="450360" indent="-179640">
              <a:lnSpc>
                <a:spcPct val="115000"/>
              </a:lnSpc>
              <a:spcAft>
                <a:spcPts val="1236"/>
              </a:spcAft>
              <a:buNone/>
              <a:tabLst>
                <a:tab algn="l" pos="450360"/>
              </a:tabLst>
            </a:pPr>
            <a:r>
              <a:rPr b="1" lang="es-ES" sz="2000" spc="-1" strike="noStrike">
                <a:latin typeface="Calibri"/>
              </a:rPr>
              <a:t>Eliminar</a:t>
            </a:r>
            <a:r>
              <a:rPr b="0" lang="es-ES" sz="2000" spc="-1" strike="noStrike">
                <a:latin typeface="Calibri"/>
              </a:rPr>
              <a:t> → se libera el contenedor del sistema (</a:t>
            </a:r>
            <a:r>
              <a:rPr b="0" lang="es-ES" sz="2000" spc="-1" strike="noStrike">
                <a:latin typeface="Calibri"/>
                <a:ea typeface="Liberation Mono;Courier New"/>
              </a:rPr>
              <a:t>docker rm</a:t>
            </a:r>
            <a:r>
              <a:rPr b="0" lang="es-ES" sz="2000" spc="-1" strike="noStrike">
                <a:latin typeface="Calibri"/>
              </a:rPr>
              <a:t>).</a:t>
            </a:r>
            <a:endParaRPr b="0" lang="es-ES" sz="2000" spc="-1" strike="noStrike">
              <a:latin typeface="Calibri"/>
            </a:endParaRPr>
          </a:p>
          <a:p>
            <a:pPr marL="450360" indent="-179640">
              <a:lnSpc>
                <a:spcPct val="115000"/>
              </a:lnSpc>
              <a:spcAft>
                <a:spcPts val="1236"/>
              </a:spcAft>
              <a:buNone/>
              <a:tabLst>
                <a:tab algn="l" pos="450360"/>
              </a:tabLst>
            </a:pPr>
            <a:r>
              <a:rPr b="1" lang="es-ES" sz="2000" spc="-1" strike="noStrike">
                <a:latin typeface="Calibri"/>
              </a:rPr>
              <a:t>Reutilizar</a:t>
            </a:r>
            <a:r>
              <a:rPr b="0" lang="es-ES" sz="2000" spc="-1" strike="noStrike">
                <a:latin typeface="Calibri"/>
              </a:rPr>
              <a:t> → podemos volver a levantarlo desde la misma imagen.</a:t>
            </a:r>
            <a:endParaRPr b="0" lang="es-ES" sz="2000" spc="-1" strike="noStrike">
              <a:latin typeface="Calibri"/>
            </a:endParaRPr>
          </a:p>
        </p:txBody>
      </p:sp>
      <p:pic>
        <p:nvPicPr>
          <p:cNvPr id="149" name="" descr=""/>
          <p:cNvPicPr/>
          <p:nvPr/>
        </p:nvPicPr>
        <p:blipFill>
          <a:blip r:embed="rId1"/>
          <a:srcRect l="0" t="0" r="0" b="15157"/>
          <a:stretch/>
        </p:blipFill>
        <p:spPr>
          <a:xfrm>
            <a:off x="7262640" y="1716120"/>
            <a:ext cx="4815000" cy="3059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1" name="PlaceHolder 10"/>
          <p:cNvSpPr txBox="1"/>
          <p:nvPr/>
        </p:nvSpPr>
        <p:spPr>
          <a:xfrm>
            <a:off x="360000" y="1260360"/>
            <a:ext cx="11340000" cy="4349880"/>
          </a:xfrm>
          <a:prstGeom prst="rect">
            <a:avLst/>
          </a:prstGeom>
          <a:noFill/>
          <a:ln w="0">
            <a:noFill/>
          </a:ln>
        </p:spPr>
        <p:txBody>
          <a:bodyPr lIns="90000" rIns="90000" tIns="45000" bIns="45000" anchor="t">
            <a:noAutofit/>
          </a:bodyPr>
          <a:p>
            <a:endParaRPr b="0" lang="es-ES" sz="2400" spc="-1" strike="noStrike">
              <a:latin typeface="Calibri"/>
            </a:endParaRPr>
          </a:p>
          <a:p>
            <a:r>
              <a:rPr b="1" lang="es-ES" sz="2400" spc="-1" strike="noStrike">
                <a:latin typeface="Calibri"/>
              </a:rPr>
              <a:t>Problema Base</a:t>
            </a:r>
            <a:endParaRPr b="0" lang="es-ES" sz="2400" spc="-1" strike="noStrike">
              <a:latin typeface="Arial"/>
            </a:endParaRPr>
          </a:p>
          <a:p>
            <a:r>
              <a:rPr b="0" lang="es-ES" sz="2000" spc="-1" strike="noStrike">
                <a:latin typeface="Calibri"/>
              </a:rPr>
              <a:t>Los contenedores no son persistentes: si eliminas o actualizas un contenedor, pierdes todos los </a:t>
            </a:r>
            <a:r>
              <a:rPr b="0" lang="es-ES" sz="2000" spc="-1" strike="noStrike">
                <a:latin typeface="Calibri"/>
              </a:rPr>
              <a:t>datos generados o modificados dentro de él.</a:t>
            </a:r>
            <a:endParaRPr b="0" lang="es-ES" sz="2000" spc="-1" strike="noStrike">
              <a:latin typeface="Arial"/>
            </a:endParaRPr>
          </a:p>
          <a:p>
            <a:r>
              <a:rPr b="1" lang="es-ES" sz="2400" spc="-1" strike="noStrike">
                <a:latin typeface="Calibri"/>
              </a:rPr>
              <a:t>Solución: Los Volúmenes</a:t>
            </a:r>
            <a:endParaRPr b="0" lang="es-ES" sz="2400" spc="-1" strike="noStrike">
              <a:latin typeface="Arial"/>
            </a:endParaRPr>
          </a:p>
          <a:p>
            <a:r>
              <a:rPr b="0" lang="es-ES" sz="2000" spc="-1" strike="noStrike">
                <a:latin typeface="Calibri"/>
              </a:rPr>
              <a:t>Los volúmenes solucionan la persistencia, permitiendo:</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0" lang="es-ES" sz="2000" spc="-1" strike="noStrike">
                <a:latin typeface="Calibri"/>
              </a:rPr>
              <a:t>Guardar datos de forma persistente en la máquina anfitriona (host).</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0" lang="es-ES" sz="2000" spc="-1" strike="noStrike">
                <a:latin typeface="Calibri"/>
              </a:rPr>
              <a:t>Compartir datos y configuraciones entre varios contenedores que los necesiten.</a:t>
            </a:r>
            <a:endParaRPr b="0" lang="es-E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53" name="" descr=""/>
          <p:cNvPicPr/>
          <p:nvPr/>
        </p:nvPicPr>
        <p:blipFill>
          <a:blip r:embed="rId1"/>
          <a:stretch/>
        </p:blipFill>
        <p:spPr>
          <a:xfrm>
            <a:off x="2681280" y="1374840"/>
            <a:ext cx="6913800" cy="4094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4" name="" descr=""/>
          <p:cNvPicPr/>
          <p:nvPr/>
        </p:nvPicPr>
        <p:blipFill>
          <a:blip r:embed="rId1"/>
          <a:stretch/>
        </p:blipFill>
        <p:spPr>
          <a:xfrm>
            <a:off x="3243960" y="1056600"/>
            <a:ext cx="5936040" cy="4942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5" name="PlaceHolder 12"/>
          <p:cNvSpPr txBox="1"/>
          <p:nvPr/>
        </p:nvSpPr>
        <p:spPr>
          <a:xfrm>
            <a:off x="360000" y="1260720"/>
            <a:ext cx="11340000" cy="2519280"/>
          </a:xfrm>
          <a:prstGeom prst="rect">
            <a:avLst/>
          </a:prstGeom>
          <a:noFill/>
          <a:ln w="0">
            <a:noFill/>
          </a:ln>
        </p:spPr>
        <p:txBody>
          <a:bodyPr lIns="90000" rIns="90000" tIns="45000" bIns="45000" anchor="t">
            <a:noAutofit/>
          </a:bodyPr>
          <a:p>
            <a:r>
              <a:rPr b="1" lang="es-ES" sz="2400" spc="-1" strike="noStrike">
                <a:latin typeface="Calibri"/>
              </a:rPr>
              <a:t>1. Volúmenes Gestionados por Docker (Named Volumes)</a:t>
            </a:r>
            <a:endParaRPr b="0" lang="es-ES" sz="2400" spc="-1" strike="noStrike">
              <a:latin typeface="Calibri"/>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Mecanismo:</a:t>
            </a:r>
            <a:r>
              <a:rPr b="0" lang="es-ES" sz="2000" spc="-1" strike="noStrike">
                <a:latin typeface="Calibri"/>
              </a:rPr>
              <a:t> Creados y gestionados íntegramente por Docker (opción recomendada).</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Ubicación</a:t>
            </a:r>
            <a:r>
              <a:rPr b="0" lang="es-ES" sz="2000" spc="-1" strike="noStrike">
                <a:latin typeface="Calibri"/>
              </a:rPr>
              <a:t>: Docker decide dónde guardarlos en el disco del Host.</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Uso:</a:t>
            </a:r>
            <a:r>
              <a:rPr b="0" lang="es-ES" sz="2000" spc="-1" strike="noStrike">
                <a:latin typeface="Calibri"/>
              </a:rPr>
              <a:t> Bases de datos, archivos de configuración importantes, y cualquier dato que deba persistir tras eliminar o actualizar el contenedor.</a:t>
            </a:r>
            <a:endParaRPr b="0" lang="es-E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7" name="PlaceHolder 16"/>
          <p:cNvSpPr txBox="1"/>
          <p:nvPr/>
        </p:nvSpPr>
        <p:spPr>
          <a:xfrm>
            <a:off x="360000" y="1261080"/>
            <a:ext cx="11340000" cy="2698920"/>
          </a:xfrm>
          <a:prstGeom prst="rect">
            <a:avLst/>
          </a:prstGeom>
          <a:noFill/>
          <a:ln w="0">
            <a:noFill/>
          </a:ln>
        </p:spPr>
        <p:txBody>
          <a:bodyPr lIns="90000" rIns="90000" tIns="45000" bIns="45000" anchor="t">
            <a:noAutofit/>
          </a:bodyPr>
          <a:p>
            <a:r>
              <a:rPr b="1" lang="es-ES" sz="2400" spc="-1" strike="noStrike">
                <a:latin typeface="Calibri"/>
              </a:rPr>
              <a:t>2. Montajes de Enlace (Bind Mounts)</a:t>
            </a:r>
            <a:endParaRPr b="0" lang="es-ES" sz="2400" spc="-1" strike="noStrike">
              <a:latin typeface="Calibri"/>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Mecanismo</a:t>
            </a:r>
            <a:r>
              <a:rPr b="0" lang="es-ES" sz="2000" spc="-1" strike="noStrike">
                <a:latin typeface="Calibri"/>
              </a:rPr>
              <a:t>: El usuario especifica la ruta exacta de la carpeta del Host que desea "proyectar" dentro del contenedor.</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Ubicación</a:t>
            </a:r>
            <a:r>
              <a:rPr b="0" lang="es-ES" sz="2000" spc="-1" strike="noStrike">
                <a:latin typeface="Calibri"/>
              </a:rPr>
              <a:t>: El usuario es responsable de la ruta en el Host.</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Uso</a:t>
            </a:r>
            <a:r>
              <a:rPr b="0" lang="es-ES" sz="2000" spc="-1" strike="noStrike">
                <a:latin typeface="Calibri"/>
              </a:rPr>
              <a:t>: Desarrollo de software, cuando se necesita que los cambios de código se reflejen instantáneamente dentro del contenedor.</a:t>
            </a:r>
            <a:endParaRPr b="0" lang="es-E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9" name="PlaceHolder 18"/>
          <p:cNvSpPr txBox="1"/>
          <p:nvPr/>
        </p:nvSpPr>
        <p:spPr>
          <a:xfrm>
            <a:off x="360000" y="1261440"/>
            <a:ext cx="11340000" cy="2518560"/>
          </a:xfrm>
          <a:prstGeom prst="rect">
            <a:avLst/>
          </a:prstGeom>
          <a:noFill/>
          <a:ln w="0">
            <a:noFill/>
          </a:ln>
        </p:spPr>
        <p:txBody>
          <a:bodyPr lIns="90000" rIns="90000" tIns="45000" bIns="45000" anchor="t">
            <a:noAutofit/>
          </a:bodyPr>
          <a:p>
            <a:r>
              <a:rPr b="1" lang="es-ES" sz="2400" spc="-1" strike="noStrike">
                <a:latin typeface="Calibri"/>
              </a:rPr>
              <a:t>3. Montajes tmpfs (Volúmenes de Memoria)</a:t>
            </a:r>
            <a:endParaRPr b="0" lang="es-ES" sz="2400" spc="-1" strike="noStrike">
              <a:latin typeface="Calibri"/>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Mecanismo</a:t>
            </a:r>
            <a:r>
              <a:rPr b="0" lang="es-ES" sz="2000" spc="-1" strike="noStrike">
                <a:latin typeface="Calibri"/>
              </a:rPr>
              <a:t>: Almacenamiento temporal en la memoria RAM del Host.</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Ubicación</a:t>
            </a:r>
            <a:r>
              <a:rPr b="0" lang="es-ES" sz="2000" spc="-1" strike="noStrike">
                <a:latin typeface="Calibri"/>
              </a:rPr>
              <a:t>: Solo en memoria (volátil).</a:t>
            </a:r>
            <a:endParaRPr b="0" lang="es-E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Uso</a:t>
            </a:r>
            <a:r>
              <a:rPr b="0" lang="es-ES" sz="2000" spc="-1" strike="noStrike">
                <a:latin typeface="Calibri"/>
              </a:rPr>
              <a:t>: Datos muy sensibles o temporales que no deben persistir en el disco duro, como caches o sesiones de usuario. (Se pierden al detener el contenedor).</a:t>
            </a:r>
            <a:endParaRPr b="0" lang="es-E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61" name="" descr=""/>
          <p:cNvPicPr/>
          <p:nvPr/>
        </p:nvPicPr>
        <p:blipFill>
          <a:blip r:embed="rId1"/>
          <a:stretch/>
        </p:blipFill>
        <p:spPr>
          <a:xfrm>
            <a:off x="3960000" y="1080000"/>
            <a:ext cx="4860000" cy="4896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63" name="" descr=""/>
          <p:cNvPicPr/>
          <p:nvPr/>
        </p:nvPicPr>
        <p:blipFill>
          <a:blip r:embed="rId1"/>
          <a:stretch/>
        </p:blipFill>
        <p:spPr>
          <a:xfrm>
            <a:off x="1980000" y="1260000"/>
            <a:ext cx="8679960" cy="4500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65" name="PlaceHolder 2"/>
          <p:cNvSpPr>
            <a:spLocks noGrp="1"/>
          </p:cNvSpPr>
          <p:nvPr>
            <p:ph/>
          </p:nvPr>
        </p:nvSpPr>
        <p:spPr>
          <a:xfrm>
            <a:off x="838080" y="1124640"/>
            <a:ext cx="10514160" cy="2475360"/>
          </a:xfrm>
          <a:prstGeom prst="rect">
            <a:avLst/>
          </a:prstGeom>
          <a:noFill/>
          <a:ln w="0">
            <a:noFill/>
          </a:ln>
        </p:spPr>
        <p:txBody>
          <a:bodyPr lIns="90000" rIns="90000" tIns="45000" bIns="45000" anchor="t">
            <a:noAutofit/>
          </a:bodyPr>
          <a:p>
            <a:pPr marL="216000" indent="-216000">
              <a:spcBef>
                <a:spcPts val="1417"/>
              </a:spcBef>
              <a:buClr>
                <a:srgbClr val="000000"/>
              </a:buClr>
              <a:buSzPct val="45000"/>
              <a:buFont typeface="Wingdings" charset="2"/>
              <a:buChar char=""/>
            </a:pPr>
            <a:r>
              <a:rPr b="1" lang="es-ES" sz="2400" spc="-1" strike="noStrike">
                <a:latin typeface="Calibri"/>
              </a:rPr>
              <a:t>Mapeo de puertos</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Permite exponer un servicio interno del contenedor al exterior.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Ejemplo:</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El contenedor ejecuta un servidor web en el puerto </a:t>
            </a:r>
            <a:r>
              <a:rPr b="0" lang="es-ES" sz="2000" spc="-1" strike="noStrike">
                <a:latin typeface="Calibri"/>
              </a:rPr>
              <a:t>80</a:t>
            </a:r>
            <a:r>
              <a:rPr b="0" lang="es-ES" sz="2000" spc="-1" strike="noStrike">
                <a:latin typeface="Calibri"/>
              </a:rPr>
              <a:t>.</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Con </a:t>
            </a:r>
            <a:r>
              <a:rPr b="0" lang="es-ES" sz="2000" spc="-1" strike="noStrike">
                <a:latin typeface="Calibri"/>
                <a:ea typeface="Liberation Mono;Courier New"/>
              </a:rPr>
              <a:t>-p 8080:80</a:t>
            </a:r>
            <a:r>
              <a:rPr b="0" lang="es-ES" sz="2000" spc="-1" strike="noStrike">
                <a:latin typeface="Calibri"/>
              </a:rPr>
              <a:t>, el servicio será accesible desde el host en el puerto </a:t>
            </a:r>
            <a:r>
              <a:rPr b="0" lang="es-ES" sz="2000" spc="-1" strike="noStrike">
                <a:latin typeface="Calibri"/>
              </a:rPr>
              <a:t>8080</a:t>
            </a:r>
            <a:r>
              <a:rPr b="0" lang="es-ES" sz="2000" spc="-1" strike="noStrike">
                <a:latin typeface="Calibri"/>
              </a:rPr>
              <a:t>.</a:t>
            </a:r>
            <a:endParaRPr b="0" lang="es-ES" sz="2000" spc="-1" strike="noStrike">
              <a:latin typeface="Calibri"/>
            </a:endParaRPr>
          </a:p>
        </p:txBody>
      </p:sp>
      <p:pic>
        <p:nvPicPr>
          <p:cNvPr id="166" name="" descr=""/>
          <p:cNvPicPr/>
          <p:nvPr/>
        </p:nvPicPr>
        <p:blipFill>
          <a:blip r:embed="rId1"/>
          <a:stretch/>
        </p:blipFill>
        <p:spPr>
          <a:xfrm>
            <a:off x="4030560" y="3771720"/>
            <a:ext cx="3889440" cy="2254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68"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r>
              <a:rPr b="1" lang="es-ES" sz="2400" spc="-1" strike="noStrike">
                <a:latin typeface="Calibri"/>
              </a:rPr>
              <a:t>Publicación de puertos</a:t>
            </a:r>
            <a:endParaRPr b="0" lang="es-ES" sz="2400" spc="-1" strike="noStrike">
              <a:latin typeface="Calibri"/>
            </a:endParaRPr>
          </a:p>
          <a:p>
            <a:pPr lvl="3" marL="864000" indent="-216000" algn="ctr">
              <a:spcBef>
                <a:spcPts val="1060"/>
              </a:spcBef>
              <a:spcAft>
                <a:spcPts val="1060"/>
              </a:spcAft>
              <a:buClr>
                <a:srgbClr val="000000"/>
              </a:buClr>
              <a:buSzPct val="45000"/>
              <a:buFont typeface="Wingdings" charset="2"/>
              <a:buChar char=""/>
            </a:pP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Cada contenedor tiene su propia </a:t>
            </a:r>
            <a:r>
              <a:rPr b="0" lang="es-ES" sz="2000" spc="-1" strike="noStrike">
                <a:latin typeface="Calibri"/>
              </a:rPr>
              <a:t>interfaz de red</a:t>
            </a:r>
            <a:r>
              <a:rPr b="0" lang="es-ES" sz="2000" spc="-1" strike="noStrike">
                <a:latin typeface="Calibri"/>
              </a:rPr>
              <a:t> y puede ejecutar servicios en uno o varios </a:t>
            </a:r>
            <a:r>
              <a:rPr b="0" lang="es-ES" sz="2000" spc="-1" strike="noStrike">
                <a:latin typeface="Calibri"/>
              </a:rPr>
              <a:t>puertos internos</a:t>
            </a:r>
            <a:r>
              <a:rPr b="0" lang="es-ES" sz="2000" spc="-1" strike="noStrike">
                <a:latin typeface="Calibri"/>
              </a:rPr>
              <a: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Por defecto, esos puertos solo son accesibles desde otros contenedores en la misma red interna de Docker.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Para que un servicio dentro de un contenedor esté disponible en el </a:t>
            </a:r>
            <a:r>
              <a:rPr b="0" lang="es-ES" sz="2000" spc="-1" strike="noStrike">
                <a:latin typeface="Calibri"/>
              </a:rPr>
              <a:t>host</a:t>
            </a:r>
            <a:r>
              <a:rPr b="0" lang="es-ES" sz="2000" spc="-1" strike="noStrike">
                <a:latin typeface="Calibri"/>
              </a:rPr>
              <a:t> o hacia el exterior, se debe </a:t>
            </a:r>
            <a:r>
              <a:rPr b="0" lang="es-ES" sz="2000" spc="-1" strike="noStrike">
                <a:latin typeface="Calibri"/>
              </a:rPr>
              <a:t>mapear</a:t>
            </a:r>
            <a:r>
              <a:rPr b="0" lang="es-ES" sz="2000" spc="-1" strike="noStrike">
                <a:latin typeface="Calibri"/>
              </a:rPr>
              <a:t> (publicar) el puerto.</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70" name="PlaceHolder 2"/>
          <p:cNvSpPr>
            <a:spLocks noGrp="1"/>
          </p:cNvSpPr>
          <p:nvPr>
            <p:ph/>
          </p:nvPr>
        </p:nvSpPr>
        <p:spPr>
          <a:xfrm>
            <a:off x="838080" y="1124640"/>
            <a:ext cx="10514160" cy="4635360"/>
          </a:xfrm>
          <a:prstGeom prst="rect">
            <a:avLst/>
          </a:prstGeom>
          <a:noFill/>
          <a:ln w="0">
            <a:noFill/>
          </a:ln>
        </p:spPr>
        <p:txBody>
          <a:bodyPr lIns="90000" rIns="90000" tIns="45000" bIns="45000" anchor="t">
            <a:noAutofit/>
          </a:bodyPr>
          <a:p>
            <a:r>
              <a:rPr b="1" lang="es-ES" sz="2400" spc="-1" strike="noStrike">
                <a:latin typeface="Calibri"/>
              </a:rPr>
              <a:t>Consideraciones importantes</a:t>
            </a:r>
            <a:endParaRPr b="0" lang="es-ES" sz="2400" spc="-1" strike="noStrike">
              <a:latin typeface="Calibri"/>
            </a:endParaRPr>
          </a:p>
          <a:p>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 puerto del host solo puede estar ocupado por </a:t>
            </a:r>
            <a:r>
              <a:rPr b="0" lang="es-ES" sz="2000" spc="-1" strike="noStrike">
                <a:latin typeface="Calibri"/>
              </a:rPr>
              <a:t>un servicio a la vez</a:t>
            </a:r>
            <a:r>
              <a:rPr b="0" lang="es-ES" sz="2000" spc="-1" strike="noStrike">
                <a:latin typeface="Calibri"/>
              </a:rPr>
              <a:t>.</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Si un contenedor ya está usando el puerto 8080, otro no podrá asignarse a ese mismo puerto en el </a:t>
            </a:r>
            <a:r>
              <a:rPr b="0" lang="es-ES" sz="2000" spc="-1" strike="noStrike">
                <a:latin typeface="Calibri"/>
              </a:rPr>
              <a:t>host.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Si no se publica un puerto, el servicio solo será accesible dentro de la red interna de Docker.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Al desplegar múltiples contenedores de la misma aplicación, se pueden mapear a diferentes puertos </a:t>
            </a:r>
            <a:r>
              <a:rPr b="0" lang="es-ES" sz="2000" spc="-1" strike="noStrike">
                <a:latin typeface="Calibri"/>
              </a:rPr>
              <a:t>del host:</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Contenedor A → </a:t>
            </a:r>
            <a:r>
              <a:rPr b="0" lang="es-ES" sz="2000" spc="-1" strike="noStrike">
                <a:latin typeface="Calibri"/>
                <a:ea typeface="Liberation Mono;Courier New"/>
              </a:rPr>
              <a:t>-p 8080:80</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Contenedor B → </a:t>
            </a:r>
            <a:r>
              <a:rPr b="0" lang="es-ES" sz="2000" spc="-1" strike="noStrike">
                <a:latin typeface="Calibri"/>
                <a:ea typeface="Liberation Mono;Courier New"/>
              </a:rPr>
              <a:t>-p 8081:80</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2" name="PlaceHolder 2"/>
          <p:cNvSpPr>
            <a:spLocks noGrp="1"/>
          </p:cNvSpPr>
          <p:nvPr>
            <p:ph/>
          </p:nvPr>
        </p:nvSpPr>
        <p:spPr>
          <a:xfrm>
            <a:off x="838080" y="1124640"/>
            <a:ext cx="10514160" cy="3015360"/>
          </a:xfrm>
          <a:prstGeom prst="rect">
            <a:avLst/>
          </a:prstGeom>
          <a:noFill/>
          <a:ln w="0">
            <a:noFill/>
          </a:ln>
        </p:spPr>
        <p:txBody>
          <a:bodyPr lIns="90000" rIns="90000" tIns="45000" bIns="45000" anchor="t">
            <a:noAutofit/>
          </a:bodyPr>
          <a:p>
            <a:r>
              <a:rPr b="1" lang="es-ES" sz="2400" spc="-1" strike="noStrike">
                <a:latin typeface="Calibri"/>
              </a:rPr>
              <a:t>Redes en Docker</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Docker no solo aísla procesos y almacenamiento, también gestiona la </a:t>
            </a:r>
            <a:r>
              <a:rPr b="0" lang="es-ES" sz="2000" spc="-1" strike="noStrike">
                <a:latin typeface="Calibri"/>
              </a:rPr>
              <a:t>comunicación entre </a:t>
            </a:r>
            <a:r>
              <a:rPr b="0" lang="es-ES" sz="2000" spc="-1" strike="noStrike">
                <a:latin typeface="Calibri"/>
              </a:rPr>
              <a:t>contenedores</a:t>
            </a:r>
            <a:r>
              <a:rPr b="0" lang="es-ES" sz="2000" spc="-1" strike="noStrike">
                <a:latin typeface="Calibri"/>
              </a:rPr>
              <a: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Cada contenedor tiene su propia pila de red, lo que significa que puede tener direcciones IP, </a:t>
            </a:r>
            <a:r>
              <a:rPr b="0" lang="es-ES" sz="2000" spc="-1" strike="noStrike">
                <a:latin typeface="Calibri"/>
              </a:rPr>
              <a:t>puertos y reglas de comunicación independientes.</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Docker implementa redes virtuales que permiten a los contenedores comunicarse entre sí y </a:t>
            </a:r>
            <a:r>
              <a:rPr b="0" lang="es-ES" sz="2000" spc="-1" strike="noStrike">
                <a:latin typeface="Calibri"/>
              </a:rPr>
              <a:t>con el exterior.</a:t>
            </a:r>
            <a:endParaRPr b="0" lang="es-ES" sz="2000" spc="-1" strike="noStrike">
              <a:latin typeface="Calibri"/>
            </a:endParaRPr>
          </a:p>
        </p:txBody>
      </p:sp>
      <p:pic>
        <p:nvPicPr>
          <p:cNvPr id="173" name="" descr=""/>
          <p:cNvPicPr/>
          <p:nvPr/>
        </p:nvPicPr>
        <p:blipFill>
          <a:blip r:embed="rId1"/>
          <a:stretch/>
        </p:blipFill>
        <p:spPr>
          <a:xfrm>
            <a:off x="4638960" y="3738960"/>
            <a:ext cx="2381040" cy="2381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5" name="PlaceHolder 2"/>
          <p:cNvSpPr>
            <a:spLocks noGrp="1"/>
          </p:cNvSpPr>
          <p:nvPr>
            <p:ph/>
          </p:nvPr>
        </p:nvSpPr>
        <p:spPr>
          <a:xfrm>
            <a:off x="838080" y="1124640"/>
            <a:ext cx="10514160" cy="4635360"/>
          </a:xfrm>
          <a:prstGeom prst="rect">
            <a:avLst/>
          </a:prstGeom>
          <a:noFill/>
          <a:ln w="0">
            <a:noFill/>
          </a:ln>
        </p:spPr>
        <p:txBody>
          <a:bodyPr lIns="90000" rIns="90000" tIns="45000" bIns="45000" anchor="t">
            <a:noAutofit/>
          </a:bodyPr>
          <a:p>
            <a:r>
              <a:rPr b="1" lang="es-ES" sz="2400" spc="-1" strike="noStrike">
                <a:latin typeface="Calibri"/>
              </a:rPr>
              <a:t>Tipos de redes en Docker</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Bridge (puente)</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Es la red por defecto cuando no se especifica otra.</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Permite la comunicación entre contenedores en el mismo host.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Host</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El contenedor comparte directamente la red del host. </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No hay aislamiento de red: los servicios del contenedor están disponibles en la red del </a:t>
            </a:r>
            <a:r>
              <a:rPr b="0" lang="es-ES" sz="2000" spc="-1" strike="noStrike">
                <a:latin typeface="Calibri"/>
              </a:rPr>
              <a:t>host.</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Útil para aplicaciones que necesitan el máximo rendimiento de red o evitar </a:t>
            </a:r>
            <a:r>
              <a:rPr b="0" lang="es-ES" sz="2000" spc="-1" strike="noStrike">
                <a:latin typeface="Calibri"/>
              </a:rPr>
              <a:t>configuraciones de puertos.</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6" name="" descr=""/>
          <p:cNvPicPr/>
          <p:nvPr/>
        </p:nvPicPr>
        <p:blipFill>
          <a:blip r:embed="rId1"/>
          <a:stretch/>
        </p:blipFill>
        <p:spPr>
          <a:xfrm>
            <a:off x="3420000" y="993240"/>
            <a:ext cx="5603400" cy="5076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7" name="PlaceHolder 27"/>
          <p:cNvSpPr txBox="1"/>
          <p:nvPr/>
        </p:nvSpPr>
        <p:spPr>
          <a:xfrm>
            <a:off x="838080" y="1124640"/>
            <a:ext cx="10514160" cy="4635360"/>
          </a:xfrm>
          <a:prstGeom prst="rect">
            <a:avLst/>
          </a:prstGeom>
          <a:noFill/>
          <a:ln w="0">
            <a:noFill/>
          </a:ln>
        </p:spPr>
        <p:txBody>
          <a:bodyPr lIns="90000" rIns="90000" tIns="45000" bIns="45000" anchor="t">
            <a:noAutofit/>
          </a:bodyPr>
          <a:p>
            <a:r>
              <a:rPr b="1" lang="es-ES" sz="2400" spc="-1" strike="noStrike">
                <a:latin typeface="Calibri"/>
              </a:rPr>
              <a:t>Tipos de redes en Docker</a:t>
            </a:r>
            <a:endParaRPr b="0" lang="es-ES" sz="2400" spc="-1" strike="noStrike">
              <a:latin typeface="Calibri"/>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None</a:t>
            </a:r>
            <a:endParaRPr b="0" lang="en-US" sz="2000" spc="-1" strike="noStrike">
              <a:latin typeface="Arial"/>
            </a:endParaRPr>
          </a:p>
          <a:p>
            <a:pPr marL="900360" indent="-179640">
              <a:spcBef>
                <a:spcPts val="1417"/>
              </a:spcBef>
              <a:buClr>
                <a:srgbClr val="000000"/>
              </a:buClr>
              <a:buSzPct val="45000"/>
              <a:buFont typeface="Wingdings" charset="2"/>
              <a:buChar char=""/>
              <a:tabLst>
                <a:tab algn="l" pos="900360"/>
              </a:tabLst>
            </a:pPr>
            <a:r>
              <a:rPr b="0" lang="es-ES" sz="2000" spc="-1" strike="noStrike">
                <a:latin typeface="Calibri"/>
              </a:rPr>
              <a:t>El contenedor no tiene acceso a ninguna red.</a:t>
            </a:r>
            <a:endParaRPr b="0" lang="en-US" sz="2000" spc="-1" strike="noStrike">
              <a:latin typeface="Arial"/>
            </a:endParaRPr>
          </a:p>
          <a:p>
            <a:pPr marL="900360" indent="-179640">
              <a:spcBef>
                <a:spcPts val="1417"/>
              </a:spcBef>
              <a:buClr>
                <a:srgbClr val="000000"/>
              </a:buClr>
              <a:buSzPct val="45000"/>
              <a:buFont typeface="Wingdings" charset="2"/>
              <a:buChar char=""/>
              <a:tabLst>
                <a:tab algn="l" pos="900360"/>
              </a:tabLst>
            </a:pPr>
            <a:r>
              <a:rPr b="0" lang="es-ES" sz="2000" spc="-1" strike="noStrike">
                <a:latin typeface="Calibri"/>
              </a:rPr>
              <a:t>Se usa en casos de aislamiento total, donde el contenedor no debe comunicarse hacia </a:t>
            </a:r>
            <a:r>
              <a:rPr b="0" lang="es-ES" sz="2000" spc="-1" strike="noStrike">
                <a:latin typeface="Calibri"/>
              </a:rPr>
              <a:t>fuera.</a:t>
            </a:r>
            <a:endParaRPr b="0" lang="en-US" sz="2000" spc="-1" strike="noStrike">
              <a:latin typeface="Arial"/>
            </a:endParaRPr>
          </a:p>
          <a:p>
            <a:pPr marL="450360" indent="-179640">
              <a:spcBef>
                <a:spcPts val="1417"/>
              </a:spcBef>
              <a:buClr>
                <a:srgbClr val="000000"/>
              </a:buClr>
              <a:buSzPct val="45000"/>
              <a:buFont typeface="Wingdings" charset="2"/>
              <a:buChar char=""/>
              <a:tabLst>
                <a:tab algn="l" pos="450360"/>
              </a:tabLst>
            </a:pPr>
            <a:r>
              <a:rPr b="1" lang="es-ES" sz="2000" spc="-1" strike="noStrike">
                <a:latin typeface="Calibri"/>
              </a:rPr>
              <a:t>Overlay</a:t>
            </a:r>
            <a:r>
              <a:rPr b="0" lang="es-ES" sz="2000" spc="-1" strike="noStrike">
                <a:latin typeface="Calibri"/>
              </a:rPr>
              <a:t> (más usado en Kubernetes)</a:t>
            </a:r>
            <a:endParaRPr b="0" lang="en-US" sz="2000" spc="-1" strike="noStrike">
              <a:latin typeface="Arial"/>
            </a:endParaRPr>
          </a:p>
          <a:p>
            <a:pPr marL="900360" indent="-179640">
              <a:spcBef>
                <a:spcPts val="1417"/>
              </a:spcBef>
              <a:buClr>
                <a:srgbClr val="000000"/>
              </a:buClr>
              <a:buSzPct val="45000"/>
              <a:buFont typeface="Wingdings" charset="2"/>
              <a:buChar char=""/>
              <a:tabLst>
                <a:tab algn="l" pos="900360"/>
              </a:tabLst>
            </a:pPr>
            <a:r>
              <a:rPr b="0" lang="es-ES" sz="2000" spc="-1" strike="noStrike">
                <a:latin typeface="Calibri"/>
              </a:rPr>
              <a:t>Permite la comunicación entre contenedores distribuidos en diferentes hosts.</a:t>
            </a:r>
            <a:endParaRPr b="0" lang="en-US" sz="2000" spc="-1" strike="noStrike">
              <a:latin typeface="Arial"/>
            </a:endParaRPr>
          </a:p>
          <a:p>
            <a:pPr marL="900360" indent="-179640">
              <a:spcBef>
                <a:spcPts val="1417"/>
              </a:spcBef>
              <a:buClr>
                <a:srgbClr val="000000"/>
              </a:buClr>
              <a:buSzPct val="45000"/>
              <a:buFont typeface="Wingdings" charset="2"/>
              <a:buChar char=""/>
              <a:tabLst>
                <a:tab algn="l" pos="900360"/>
              </a:tabLst>
            </a:pPr>
            <a:r>
              <a:rPr b="0" lang="es-ES" sz="2000" spc="-1" strike="noStrike">
                <a:latin typeface="Calibri"/>
              </a:rPr>
              <a:t>Base para orquestación y despliegues en cluster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pic>
        <p:nvPicPr>
          <p:cNvPr id="179" name="" descr=""/>
          <p:cNvPicPr/>
          <p:nvPr/>
        </p:nvPicPr>
        <p:blipFill>
          <a:blip r:embed="rId1"/>
          <a:stretch/>
        </p:blipFill>
        <p:spPr>
          <a:xfrm>
            <a:off x="2709360" y="1312560"/>
            <a:ext cx="6857640" cy="42192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181"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a:lnSpc>
                <a:spcPct val="115000"/>
              </a:lnSpc>
              <a:spcAft>
                <a:spcPts val="1236"/>
              </a:spcAft>
              <a:buNone/>
            </a:pPr>
            <a:r>
              <a:rPr b="0" lang="es-ES" sz="2000" spc="-1" strike="noStrike">
                <a:latin typeface="Calibri"/>
              </a:rPr>
              <a:t>Un </a:t>
            </a:r>
            <a:r>
              <a:rPr b="0" lang="es-ES" sz="2000" spc="-1" strike="noStrike">
                <a:latin typeface="Calibri"/>
              </a:rPr>
              <a:t>Dockerfile</a:t>
            </a:r>
            <a:r>
              <a:rPr b="0" lang="es-ES" sz="2000" spc="-1" strike="noStrike">
                <a:latin typeface="Calibri"/>
              </a:rPr>
              <a:t> es un archivo de texto que contiene una serie de instrucciones para construir una </a:t>
            </a:r>
            <a:r>
              <a:rPr b="0" lang="es-ES" sz="2000" spc="-1" strike="noStrike">
                <a:latin typeface="Calibri"/>
              </a:rPr>
              <a:t>imagen Docker de forma automatizada.</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Permite definir qué sistema base se utilizará, qué dependencias se instalarán, qué archivos se </a:t>
            </a:r>
            <a:r>
              <a:rPr b="0" lang="es-ES" sz="2000" spc="-1" strike="noStrike">
                <a:latin typeface="Calibri"/>
              </a:rPr>
              <a:t>copiarán y cómo se ejecutará la aplicación.</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Garantiza la </a:t>
            </a:r>
            <a:r>
              <a:rPr b="0" lang="es-ES" sz="2000" spc="-1" strike="noStrike">
                <a:latin typeface="Calibri"/>
              </a:rPr>
              <a:t>reproducibilidad</a:t>
            </a:r>
            <a:r>
              <a:rPr b="0" lang="es-ES" sz="2000" spc="-1" strike="noStrike">
                <a:latin typeface="Calibri"/>
              </a:rPr>
              <a:t>: cualquier persona puede generar la misma imagen siguiendo el </a:t>
            </a:r>
            <a:r>
              <a:rPr b="0" lang="es-ES" sz="2000" spc="-1" strike="noStrike">
                <a:latin typeface="Calibri"/>
              </a:rPr>
              <a:t>mismo Dockerfile.</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Favorece la </a:t>
            </a:r>
            <a:r>
              <a:rPr b="0" lang="es-ES" sz="2000" spc="-1" strike="noStrike">
                <a:latin typeface="Calibri"/>
              </a:rPr>
              <a:t>portabilidad</a:t>
            </a:r>
            <a:r>
              <a:rPr b="0" lang="es-ES" sz="2000" spc="-1" strike="noStrike">
                <a:latin typeface="Calibri"/>
              </a:rPr>
              <a:t>: la imagen resultante puede ejecutarse en cualquier entorno con </a:t>
            </a:r>
            <a:r>
              <a:rPr b="0" lang="es-ES" sz="2000" spc="-1" strike="noStrike">
                <a:latin typeface="Calibri"/>
              </a:rPr>
              <a:t>Docker.</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183" name="" descr=""/>
          <p:cNvPicPr/>
          <p:nvPr/>
        </p:nvPicPr>
        <p:blipFill>
          <a:blip r:embed="rId1"/>
          <a:stretch/>
        </p:blipFill>
        <p:spPr>
          <a:xfrm>
            <a:off x="3005280" y="1260000"/>
            <a:ext cx="6354720" cy="48031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185" name="" descr=""/>
          <p:cNvPicPr/>
          <p:nvPr/>
        </p:nvPicPr>
        <p:blipFill>
          <a:blip r:embed="rId1"/>
          <a:stretch/>
        </p:blipFill>
        <p:spPr>
          <a:xfrm>
            <a:off x="2340000" y="907200"/>
            <a:ext cx="8640000" cy="51174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187" name="" descr=""/>
          <p:cNvPicPr/>
          <p:nvPr/>
        </p:nvPicPr>
        <p:blipFill>
          <a:blip r:embed="rId1"/>
          <a:stretch/>
        </p:blipFill>
        <p:spPr>
          <a:xfrm>
            <a:off x="1143720" y="1046880"/>
            <a:ext cx="9534240" cy="4695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189"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r>
              <a:rPr b="1" lang="es-ES" sz="2400" spc="-1" strike="noStrike">
                <a:latin typeface="Calibri"/>
              </a:rPr>
              <a:t>Pasos en la construcción de una imagen</a:t>
            </a:r>
            <a:endParaRPr b="0" lang="es-ES" sz="2400" spc="-1" strike="noStrike">
              <a:latin typeface="Calibri"/>
            </a:endParaRPr>
          </a:p>
          <a:p>
            <a:pPr>
              <a:lnSpc>
                <a:spcPct val="115000"/>
              </a:lnSpc>
              <a:spcAft>
                <a:spcPts val="1236"/>
              </a:spcAft>
              <a:buNone/>
            </a:pP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Crear un archivo </a:t>
            </a:r>
            <a:r>
              <a:rPr b="0" lang="es-ES" sz="2000" spc="-1" strike="noStrike">
                <a:latin typeface="Calibri"/>
                <a:ea typeface="Liberation Mono;Courier New"/>
              </a:rPr>
              <a:t>Dockerfile</a:t>
            </a:r>
            <a:r>
              <a:rPr b="0" lang="es-ES" sz="2000" spc="-1" strike="noStrike">
                <a:latin typeface="Calibri"/>
              </a:rPr>
              <a:t> con las instrucciones necesarias.</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Ejecutar el comando de construcción (</a:t>
            </a:r>
            <a:r>
              <a:rPr b="0" lang="es-ES" sz="2000" spc="-1" strike="noStrike">
                <a:latin typeface="Calibri"/>
                <a:ea typeface="Liberation Mono;Courier New"/>
              </a:rPr>
              <a:t>docker build</a:t>
            </a:r>
            <a:r>
              <a:rPr b="0" lang="es-ES" sz="2000" spc="-1" strike="noStrike">
                <a:latin typeface="Calibri"/>
              </a:rPr>
              <a: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Docker interpreta el Dockerfile y genera la imagen, capa por capa.</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Al finalizar, la imagen queda disponible localmente y puede ejecutarse como contenedor.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Dockerignore:</a:t>
            </a:r>
            <a:r>
              <a:rPr b="0" lang="es-ES" sz="2000" spc="-1" strike="noStrike">
                <a:latin typeface="Calibri"/>
              </a:rPr>
              <a:t> es un archivo de texto con un nombre especial (</a:t>
            </a:r>
            <a:r>
              <a:rPr b="0" lang="es-ES" sz="2000" spc="-1" strike="noStrike">
                <a:latin typeface="Calibri"/>
                <a:ea typeface="Liberation Mono;Courier New"/>
              </a:rPr>
              <a:t>.dockerignore</a:t>
            </a:r>
            <a:r>
              <a:rPr b="0" lang="es-ES" sz="2000" spc="-1" strike="noStrike">
                <a:latin typeface="Calibri"/>
              </a:rPr>
              <a:t>) que le dice al cliente de Docker qué archivos y directorios debe ignorar al enviar el "contexto de construcción" al demonio de Docker durante el comando </a:t>
            </a:r>
            <a:r>
              <a:rPr b="0" lang="es-ES" sz="2000" spc="-1" strike="noStrike">
                <a:latin typeface="Calibri"/>
                <a:ea typeface="Liberation Mono;Courier New"/>
              </a:rPr>
              <a:t>docker build</a:t>
            </a:r>
            <a:r>
              <a:rPr b="0" lang="es-ES" sz="2000" spc="-1" strike="noStrike">
                <a:latin typeface="Calibri"/>
              </a:rPr>
              <a:t>.</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191" name="" descr=""/>
          <p:cNvPicPr/>
          <p:nvPr/>
        </p:nvPicPr>
        <p:blipFill>
          <a:blip r:embed="rId1"/>
          <a:stretch/>
        </p:blipFill>
        <p:spPr>
          <a:xfrm>
            <a:off x="3960000" y="540000"/>
            <a:ext cx="4500000" cy="52815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193"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r>
              <a:rPr b="1" lang="es-ES" sz="2400" spc="-1" strike="noStrike">
                <a:latin typeface="Calibri"/>
              </a:rPr>
              <a:t>Buenas prácticas en la construcción de imágenes</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Usar imágenes base oficiales y ligera: Ejemplo: </a:t>
            </a:r>
            <a:r>
              <a:rPr b="0" lang="es-ES" sz="2000" spc="-1" strike="noStrike">
                <a:latin typeface="Calibri"/>
                <a:ea typeface="Liberation Mono;Courier New"/>
              </a:rPr>
              <a:t>python:3.9-slim</a:t>
            </a:r>
            <a:r>
              <a:rPr b="0" lang="es-ES" sz="2000" spc="-1" strike="noStrike">
                <a:latin typeface="Calibri"/>
              </a:rPr>
              <a:t> en lugar de </a:t>
            </a:r>
            <a:r>
              <a:rPr b="0" lang="es-ES" sz="2000" spc="-1" strike="noStrike">
                <a:latin typeface="Calibri"/>
                <a:ea typeface="Liberation Mono;Courier New"/>
              </a:rPr>
              <a:t>ubuntu:20.04</a:t>
            </a:r>
            <a:r>
              <a:rPr b="0" lang="es-ES" sz="2000" spc="-1" strike="noStrike">
                <a:latin typeface="Calibri"/>
              </a:rPr>
              <a:t>.</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Minimizar el número de capas: Combinar varios comandos </a:t>
            </a:r>
            <a:r>
              <a:rPr b="0" lang="es-ES" sz="2000" spc="-1" strike="noStrike">
                <a:latin typeface="Calibri"/>
                <a:ea typeface="Liberation Mono;Courier New"/>
              </a:rPr>
              <a:t>RUN</a:t>
            </a:r>
            <a:r>
              <a:rPr b="0" lang="es-ES" sz="2000" spc="-1" strike="noStrike">
                <a:latin typeface="Calibri"/>
              </a:rPr>
              <a:t> en una sola instrucción.</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Evitar incluir archivos innecesarios</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Utilizar </a:t>
            </a:r>
            <a:r>
              <a:rPr b="0" lang="es-ES" sz="2000" spc="-1" strike="noStrike">
                <a:latin typeface="Calibri"/>
                <a:ea typeface="Liberation Mono;Courier New"/>
              </a:rPr>
              <a:t>.dockerignore</a:t>
            </a:r>
            <a:r>
              <a:rPr b="0" lang="es-ES" sz="2000" spc="-1" strike="noStrike">
                <a:latin typeface="Calibri"/>
              </a:rPr>
              <a:t> para excluir archivos temporales, logs o configuraciones locales.</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Mantener imágenes pequeñas</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Imágenes más pequeñas → más rápidas de descargar, distribuir y ejecutar.</a:t>
            </a:r>
            <a:endParaRPr b="0" lang="es-ES" sz="20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Separar fases de construcción y ejecución</a:t>
            </a:r>
            <a:endParaRPr b="0" lang="es-ES" sz="2000" spc="-1" strike="noStrike">
              <a:latin typeface="Calibri"/>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Usar </a:t>
            </a:r>
            <a:r>
              <a:rPr b="0" lang="es-ES" sz="2000" spc="-1" strike="noStrike">
                <a:latin typeface="Calibri"/>
              </a:rPr>
              <a:t>multi-stage builds</a:t>
            </a:r>
            <a:r>
              <a:rPr b="0" lang="es-ES" sz="2000" spc="-1" strike="noStrike">
                <a:latin typeface="Calibri"/>
              </a:rPr>
              <a:t> para construir y luego generar una imagen final optimizada solo con lo necesario para ejecutar la aplicación.</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195"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indent="-324000">
              <a:lnSpc>
                <a:spcPct val="115000"/>
              </a:lnSpc>
              <a:spcAft>
                <a:spcPts val="1236"/>
              </a:spcAft>
              <a:buClr>
                <a:srgbClr val="000000"/>
              </a:buClr>
              <a:buFont typeface="Wingdings" charset="2"/>
              <a:buChar char=""/>
            </a:pPr>
            <a:endParaRPr b="0" lang="en-US" sz="18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FROM</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Define la imagen base.</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FROM ubuntu:20.04</a:t>
            </a:r>
            <a:r>
              <a:rPr b="0" lang="es-ES" sz="2000" spc="-1" strike="noStrike">
                <a:latin typeface="Calibri"/>
              </a:rPr>
              <a:t> indica que la nueva imagen se construirá sobre Ubuntu 20.04.</a:t>
            </a:r>
            <a:endParaRPr b="0" lang="en-US" sz="20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RUN</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Ejecuta comandos en la imagen durante la construcción.</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Se usa para instalar paquetes o configurar el entorno.</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RUN apt-get update &amp;&amp; apt-get install -y python3</a:t>
            </a:r>
            <a:r>
              <a:rPr b="0" lang="es-ES" sz="2000" spc="-1" strike="noStrike">
                <a:latin typeface="Calibri"/>
              </a:rPr>
              <a:t>.</a:t>
            </a:r>
            <a:endParaRPr b="0" lang="en-US" sz="20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8" name="" descr=""/>
          <p:cNvPicPr/>
          <p:nvPr/>
        </p:nvPicPr>
        <p:blipFill>
          <a:blip r:embed="rId1"/>
          <a:stretch/>
        </p:blipFill>
        <p:spPr>
          <a:xfrm>
            <a:off x="2576160" y="1041120"/>
            <a:ext cx="7329240" cy="48988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197" name="PlaceHolder 28"/>
          <p:cNvSpPr txBox="1"/>
          <p:nvPr/>
        </p:nvSpPr>
        <p:spPr>
          <a:xfrm>
            <a:off x="838080" y="1125000"/>
            <a:ext cx="10514160" cy="434988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endParaRPr b="0" lang="en-US" sz="1800" spc="-1" strike="noStrike">
              <a:latin typeface="Arial"/>
            </a:endParaRPr>
          </a:p>
          <a:p>
            <a:pPr marL="450360" indent="-179640">
              <a:lnSpc>
                <a:spcPct val="115000"/>
              </a:lnSpc>
              <a:spcAft>
                <a:spcPts val="1236"/>
              </a:spcAft>
              <a:buNone/>
              <a:tabLst>
                <a:tab algn="l" pos="450360"/>
              </a:tabLst>
            </a:pPr>
            <a:r>
              <a:rPr b="1" lang="es-ES" sz="2000" spc="-1" strike="noStrike">
                <a:latin typeface="Calibri"/>
              </a:rPr>
              <a:t>COPY / ADD</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Permite añadir archivos desde el host a la imagen.</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COPY app.py /app/</a:t>
            </a:r>
            <a:r>
              <a:rPr b="0" lang="es-ES" sz="2000" spc="-1" strike="noStrike">
                <a:latin typeface="Calibri"/>
              </a:rPr>
              <a:t> copia el archivo </a:t>
            </a:r>
            <a:r>
              <a:rPr b="0" lang="es-ES" sz="2000" spc="-1" strike="noStrike">
                <a:latin typeface="Calibri"/>
                <a:ea typeface="Liberation Mono;Courier New"/>
              </a:rPr>
              <a:t>app.py</a:t>
            </a:r>
            <a:r>
              <a:rPr b="0" lang="es-ES" sz="2000" spc="-1" strike="noStrike">
                <a:latin typeface="Calibri"/>
              </a:rPr>
              <a:t> al directorio </a:t>
            </a:r>
            <a:r>
              <a:rPr b="0" lang="es-ES" sz="2000" spc="-1" strike="noStrike">
                <a:latin typeface="Calibri"/>
                <a:ea typeface="Liberation Mono;Courier New"/>
              </a:rPr>
              <a:t>/app</a:t>
            </a:r>
            <a:r>
              <a:rPr b="0" lang="es-ES" sz="2000" spc="-1" strike="noStrike">
                <a:latin typeface="Calibri"/>
              </a:rPr>
              <a:t> dentro de la imagen.</a:t>
            </a:r>
            <a:endParaRPr b="0" lang="en-US" sz="20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ADD</a:t>
            </a:r>
            <a:r>
              <a:rPr b="0" lang="es-ES" sz="2000" spc="-1" strike="noStrike">
                <a:latin typeface="Calibri"/>
              </a:rPr>
              <a:t>: es una versión más poderosa de </a:t>
            </a:r>
            <a:r>
              <a:rPr b="0" lang="es-ES" sz="2000" spc="-1" strike="noStrike">
                <a:latin typeface="Calibri"/>
                <a:ea typeface="Liberation Mono;Courier New"/>
              </a:rPr>
              <a:t>COPY</a:t>
            </a:r>
            <a:r>
              <a:rPr b="0" lang="es-ES" sz="2000" spc="-1" strike="noStrike">
                <a:latin typeface="Calibri"/>
              </a:rPr>
              <a:t> que incluye funcionalidades adicionales</a:t>
            </a:r>
            <a:endParaRPr b="0" lang="en-US" sz="2000" spc="-1" strike="noStrike">
              <a:latin typeface="Times New Roman"/>
            </a:endParaRPr>
          </a:p>
          <a:p>
            <a:pPr marL="1170360" indent="-179640">
              <a:lnSpc>
                <a:spcPct val="115000"/>
              </a:lnSpc>
              <a:spcAft>
                <a:spcPts val="1236"/>
              </a:spcAft>
              <a:buNone/>
              <a:tabLst>
                <a:tab algn="l" pos="1170360"/>
              </a:tabLst>
            </a:pPr>
            <a:r>
              <a:rPr b="0" lang="es-ES" sz="2000" spc="-1" strike="noStrike">
                <a:latin typeface="Calibri"/>
              </a:rPr>
              <a:t>Descompresión automática: Si el </a:t>
            </a:r>
            <a:r>
              <a:rPr b="0" lang="es-ES" sz="2000" spc="-1" strike="noStrike">
                <a:latin typeface="Calibri"/>
                <a:ea typeface="Liberation Mono;Courier New"/>
              </a:rPr>
              <a:t>&lt;origen&gt;</a:t>
            </a:r>
            <a:r>
              <a:rPr b="0" lang="es-ES" sz="2000" spc="-1" strike="noStrike">
                <a:latin typeface="Calibri"/>
              </a:rPr>
              <a:t> es un archivo comprimido (</a:t>
            </a:r>
            <a:r>
              <a:rPr b="0" lang="es-ES" sz="2000" spc="-1" strike="noStrike">
                <a:latin typeface="Calibri"/>
                <a:ea typeface="Liberation Mono;Courier New"/>
              </a:rPr>
              <a:t>.tar</a:t>
            </a:r>
            <a:r>
              <a:rPr b="0" lang="es-ES" sz="2000" spc="-1" strike="noStrike">
                <a:latin typeface="Calibri"/>
              </a:rPr>
              <a:t>, </a:t>
            </a:r>
            <a:r>
              <a:rPr b="0" lang="es-ES" sz="2000" spc="-1" strike="noStrike">
                <a:latin typeface="Calibri"/>
                <a:ea typeface="Liberation Mono;Courier New"/>
              </a:rPr>
              <a:t>.gzip</a:t>
            </a:r>
            <a:r>
              <a:rPr b="0" lang="es-ES" sz="2000" spc="-1" strike="noStrike">
                <a:latin typeface="Calibri"/>
              </a:rPr>
              <a:t>, </a:t>
            </a:r>
            <a:r>
              <a:rPr b="0" lang="es-ES" sz="2000" spc="-1" strike="noStrike">
                <a:latin typeface="Calibri"/>
                <a:ea typeface="Liberation Mono;Courier New"/>
              </a:rPr>
              <a:t>.bzip2</a:t>
            </a:r>
            <a:r>
              <a:rPr b="0" lang="es-ES" sz="2000" spc="-1" strike="noStrike">
                <a:latin typeface="Calibri"/>
              </a:rPr>
              <a:t>, etc.), </a:t>
            </a:r>
            <a:r>
              <a:rPr b="0" lang="es-ES" sz="2000" spc="-1" strike="noStrike">
                <a:latin typeface="Calibri"/>
                <a:ea typeface="Liberation Mono;Courier New"/>
              </a:rPr>
              <a:t>ADD</a:t>
            </a:r>
            <a:r>
              <a:rPr b="0" lang="es-ES" sz="2000" spc="-1" strike="noStrike">
                <a:latin typeface="Calibri"/>
              </a:rPr>
              <a:t> lo descomprimirá automáticamente al copiarlo al </a:t>
            </a:r>
            <a:r>
              <a:rPr b="0" lang="es-ES" sz="2000" spc="-1" strike="noStrike">
                <a:latin typeface="Calibri"/>
                <a:ea typeface="Liberation Mono;Courier New"/>
              </a:rPr>
              <a:t>&lt;destino&gt;</a:t>
            </a:r>
            <a:r>
              <a:rPr b="0" lang="es-ES" sz="2000" spc="-1" strike="noStrike">
                <a:latin typeface="Calibri"/>
              </a:rPr>
              <a:t>.</a:t>
            </a:r>
            <a:endParaRPr b="0" lang="en-US" sz="2000" spc="-1" strike="noStrike">
              <a:latin typeface="Times New Roman"/>
            </a:endParaRPr>
          </a:p>
          <a:p>
            <a:pPr marL="1170360" indent="-179640">
              <a:lnSpc>
                <a:spcPct val="115000"/>
              </a:lnSpc>
              <a:spcAft>
                <a:spcPts val="1236"/>
              </a:spcAft>
              <a:buNone/>
              <a:tabLst>
                <a:tab algn="l" pos="1170360"/>
              </a:tabLst>
            </a:pPr>
            <a:r>
              <a:rPr b="0" lang="es-ES" sz="2000" spc="-1" strike="noStrike">
                <a:latin typeface="Calibri"/>
              </a:rPr>
              <a:t>Soporte para URL: Si el </a:t>
            </a:r>
            <a:r>
              <a:rPr b="0" lang="es-ES" sz="2000" spc="-1" strike="noStrike">
                <a:latin typeface="Calibri"/>
                <a:ea typeface="Liberation Mono;Courier New"/>
              </a:rPr>
              <a:t>&lt;origen&gt;</a:t>
            </a:r>
            <a:r>
              <a:rPr b="0" lang="es-ES" sz="2000" spc="-1" strike="noStrike">
                <a:latin typeface="Calibri"/>
              </a:rPr>
              <a:t> es una URL, </a:t>
            </a:r>
            <a:r>
              <a:rPr b="0" lang="es-ES" sz="2000" spc="-1" strike="noStrike">
                <a:latin typeface="Calibri"/>
                <a:ea typeface="Liberation Mono;Courier New"/>
              </a:rPr>
              <a:t>ADD</a:t>
            </a:r>
            <a:r>
              <a:rPr b="0" lang="es-ES" sz="2000" spc="-1" strike="noStrike">
                <a:latin typeface="Calibri"/>
              </a:rPr>
              <a:t> descargará el archivo desde esa URL y lo copiará al </a:t>
            </a:r>
            <a:r>
              <a:rPr b="0" lang="es-ES" sz="2000" spc="-1" strike="noStrike">
                <a:latin typeface="Calibri"/>
                <a:ea typeface="Liberation Mono;Courier New"/>
              </a:rPr>
              <a:t>&lt;destino&gt;</a:t>
            </a:r>
            <a:r>
              <a:rPr b="0" lang="es-ES" sz="2000" spc="-1" strike="noStrike">
                <a:latin typeface="Calibri"/>
              </a:rPr>
              <a:t>.</a:t>
            </a:r>
            <a:endParaRPr b="0" lang="en-US" sz="20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199"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indent="-324000">
              <a:lnSpc>
                <a:spcPct val="115000"/>
              </a:lnSpc>
              <a:spcAft>
                <a:spcPts val="1236"/>
              </a:spcAft>
              <a:buClr>
                <a:srgbClr val="000000"/>
              </a:buClr>
              <a:buFont typeface="Wingdings" charset="2"/>
              <a:buChar char=""/>
            </a:pPr>
            <a:endParaRPr b="0" lang="en-US" sz="18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WORKDIR</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Establece el directorio de trabajo dentro del contenedor.</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WORKDIR /app</a:t>
            </a:r>
            <a:r>
              <a:rPr b="0" lang="es-ES" sz="2000" spc="-1" strike="noStrike">
                <a:latin typeface="Calibri"/>
              </a:rPr>
              <a:t>.</a:t>
            </a:r>
            <a:endParaRPr b="0" lang="en-US" sz="20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EXPOSE</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Documenta el puerto en el que la aplicación escuchará dentro del contenedor.</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EXPOSE 8080</a:t>
            </a:r>
            <a:r>
              <a:rPr b="0" lang="es-ES" sz="2000" spc="-1" strike="noStrike">
                <a:latin typeface="Calibri"/>
              </a:rPr>
              <a:t>.</a:t>
            </a:r>
            <a:endParaRPr b="0" lang="en-US" sz="20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201"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marL="216000" indent="-216000">
              <a:lnSpc>
                <a:spcPct val="115000"/>
              </a:lnSpc>
              <a:spcAft>
                <a:spcPts val="1236"/>
              </a:spcAft>
              <a:buClr>
                <a:srgbClr val="000000"/>
              </a:buClr>
              <a:buSzPct val="45000"/>
              <a:buFont typeface="Wingdings" charset="2"/>
              <a:buChar char=""/>
            </a:pPr>
            <a:endParaRPr b="0" lang="en-US" sz="24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CMD</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Define el comando por defecto que se ejecutará cuando arranque el contenedor.</a:t>
            </a:r>
            <a:endParaRPr b="0"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Ejemplo: </a:t>
            </a:r>
            <a:r>
              <a:rPr b="0" lang="es-ES" sz="2000" spc="-1" strike="noStrike">
                <a:latin typeface="Calibri"/>
                <a:ea typeface="Liberation Mono;Courier New"/>
              </a:rPr>
              <a:t>CMD ["python3", "app.py"]</a:t>
            </a:r>
            <a:r>
              <a:rPr b="0" lang="es-ES" sz="2000" spc="-1" strike="noStrike">
                <a:latin typeface="Calibri"/>
              </a:rPr>
              <a:t>.</a:t>
            </a:r>
            <a:endParaRPr b="0" lang="en-US" sz="2000" spc="-1" strike="noStrike">
              <a:latin typeface="Times New Roman"/>
            </a:endParaRPr>
          </a:p>
          <a:p>
            <a:pPr marL="900360">
              <a:lnSpc>
                <a:spcPct val="115000"/>
              </a:lnSpc>
              <a:spcAft>
                <a:spcPts val="1236"/>
              </a:spcAft>
              <a:buNone/>
            </a:pPr>
            <a:endParaRPr b="0" lang="en-US" sz="2000" spc="-1" strike="noStrike">
              <a:latin typeface="Times New Roman"/>
            </a:endParaRPr>
          </a:p>
          <a:p>
            <a:pPr marL="450360" indent="-179640">
              <a:lnSpc>
                <a:spcPct val="115000"/>
              </a:lnSpc>
              <a:spcAft>
                <a:spcPts val="1236"/>
              </a:spcAft>
              <a:buNone/>
              <a:tabLst>
                <a:tab algn="l" pos="450360"/>
              </a:tabLst>
            </a:pPr>
            <a:r>
              <a:rPr b="1" lang="es-ES" sz="2000" spc="-1" strike="noStrike">
                <a:latin typeface="Calibri"/>
              </a:rPr>
              <a:t>ENTRYPOINT</a:t>
            </a:r>
            <a:endParaRPr b="1" lang="en-US" sz="2000" spc="-1" strike="noStrike">
              <a:latin typeface="Times New Roman"/>
            </a:endParaRPr>
          </a:p>
          <a:p>
            <a:pPr marL="900360" indent="-179640">
              <a:lnSpc>
                <a:spcPct val="115000"/>
              </a:lnSpc>
              <a:spcAft>
                <a:spcPts val="1236"/>
              </a:spcAft>
              <a:buNone/>
              <a:tabLst>
                <a:tab algn="l" pos="900360"/>
              </a:tabLst>
            </a:pPr>
            <a:r>
              <a:rPr b="0" lang="es-ES" sz="2000" spc="-1" strike="noStrike">
                <a:latin typeface="Calibri"/>
              </a:rPr>
              <a:t>Similar a CMD, pero usado para fijar un proceso principal que no debería ser sobrescrito fácilmente</a:t>
            </a:r>
            <a:endParaRPr b="0" lang="en-US" sz="2000" spc="-1" strike="noStrike">
              <a:latin typeface="Times New Roman"/>
            </a:endParaRPr>
          </a:p>
        </p:txBody>
      </p:sp>
    </p:spTree>
  </p:cSld>
  <mc:AlternateContent>
    <mc:Choice Requires="p14">
      <p:transition spd="med" p14:dur="700">
        <p:fade/>
      </p:transition>
    </mc:Choice>
    <mc:Fallback>
      <p:transition spd="med">
        <p:fade/>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pic>
        <p:nvPicPr>
          <p:cNvPr id="203" name="" descr=""/>
          <p:cNvPicPr/>
          <p:nvPr/>
        </p:nvPicPr>
        <p:blipFill>
          <a:blip r:embed="rId1"/>
          <a:stretch/>
        </p:blipFill>
        <p:spPr>
          <a:xfrm>
            <a:off x="6660000" y="0"/>
            <a:ext cx="3960000" cy="6080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205"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83796"/>
        </a:solidFill>
      </p:bgPr>
    </p:bg>
    <p:spTree>
      <p:nvGrpSpPr>
        <p:cNvPr id="1" name=""/>
        <p:cNvGrpSpPr/>
        <p:nvPr/>
      </p:nvGrpSpPr>
      <p:grpSpPr>
        <a:xfrm>
          <a:off x="0" y="0"/>
          <a:ext cx="0" cy="0"/>
          <a:chOff x="0" y="0"/>
          <a:chExt cx="0" cy="0"/>
        </a:xfrm>
      </p:grpSpPr>
      <p:sp>
        <p:nvSpPr>
          <p:cNvPr id="206" name="10 CuadroTexto"/>
          <p:cNvSpPr/>
          <p:nvPr/>
        </p:nvSpPr>
        <p:spPr>
          <a:xfrm>
            <a:off x="5150160" y="5508000"/>
            <a:ext cx="189000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ffffff"/>
                </a:solidFill>
                <a:latin typeface="Calibri"/>
                <a:ea typeface="DejaVu Sans"/>
              </a:rPr>
              <a:t>www.ceste.es</a:t>
            </a:r>
            <a:endParaRPr b="0" lang="en-US" sz="2400" spc="-1" strike="noStrike">
              <a:latin typeface="Arial"/>
            </a:endParaRPr>
          </a:p>
        </p:txBody>
      </p:sp>
      <p:pic>
        <p:nvPicPr>
          <p:cNvPr id="207" name="11 Imagen" descr=""/>
          <p:cNvPicPr/>
          <p:nvPr/>
        </p:nvPicPr>
        <p:blipFill>
          <a:blip r:embed="rId1"/>
          <a:stretch/>
        </p:blipFill>
        <p:spPr>
          <a:xfrm>
            <a:off x="4227480" y="2349000"/>
            <a:ext cx="3736440" cy="1824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0" name="" descr=""/>
          <p:cNvPicPr/>
          <p:nvPr/>
        </p:nvPicPr>
        <p:blipFill>
          <a:blip r:embed="rId1"/>
          <a:stretch/>
        </p:blipFill>
        <p:spPr>
          <a:xfrm>
            <a:off x="1771920" y="1241280"/>
            <a:ext cx="8732880" cy="43614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sp>
        <p:nvSpPr>
          <p:cNvPr id="102" name="PlaceHolder 4"/>
          <p:cNvSpPr txBox="1"/>
          <p:nvPr/>
        </p:nvSpPr>
        <p:spPr>
          <a:xfrm>
            <a:off x="838080" y="1124640"/>
            <a:ext cx="10514160" cy="409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Contenedores Docker</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0" lang="es-ES" sz="2400" spc="-1" strike="noStrike">
                <a:latin typeface="Calibri"/>
              </a:rPr>
              <a:t>Los contenedores comparten el kernel y el sistema operativo del anfitrión. Esto significa que no hay necesidad de arrancar un SO completo para cada aplicación. Son livianos, arrancan en segundos y consumen mucha menos memoria y espacio.</a:t>
            </a:r>
            <a:endParaRPr b="0" lang="es-ES" sz="2400" spc="-1" strike="noStrike">
              <a:latin typeface="Calibri"/>
            </a:endParaRPr>
          </a:p>
          <a:p>
            <a:pPr indent="-324000">
              <a:lnSpc>
                <a:spcPct val="100000"/>
              </a:lnSpc>
              <a:buClr>
                <a:srgbClr val="000000"/>
              </a:buClr>
              <a:buFont typeface="Wingdings" charset="2"/>
              <a:buChar char=""/>
            </a:pPr>
            <a:endParaRPr b="0" lang="es-ES" sz="2400" spc="-1" strike="noStrike">
              <a:latin typeface="Calibri"/>
            </a:endParaRPr>
          </a:p>
          <a:p>
            <a:pPr indent="-324000">
              <a:lnSpc>
                <a:spcPct val="100000"/>
              </a:lnSpc>
              <a:buClr>
                <a:srgbClr val="000000"/>
              </a:buClr>
              <a:buFont typeface="Wingdings" charset="2"/>
              <a:buChar char=""/>
            </a:pPr>
            <a:endParaRPr b="0" lang="es-ES" sz="2400" spc="-1" strike="noStrike">
              <a:latin typeface="Calibri"/>
            </a:endParaRPr>
          </a:p>
          <a:p>
            <a:pPr indent="-324000">
              <a:lnSpc>
                <a:spcPct val="100000"/>
              </a:lnSpc>
              <a:buClr>
                <a:srgbClr val="000000"/>
              </a:buClr>
              <a:buFont typeface="Wingdings" charset="2"/>
              <a:buChar char=""/>
            </a:pPr>
            <a:r>
              <a:rPr b="1" lang="es-ES" sz="2400" spc="-1" strike="noStrike">
                <a:latin typeface="Calibri"/>
              </a:rPr>
              <a:t>Docker VS Máquina virtual</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0" lang="es-ES" sz="2400" spc="-1" strike="noStrike">
                <a:latin typeface="Calibri"/>
              </a:rPr>
              <a:t>Docker es más eficiente porque solo empaqueta la aplicación y sus librerías, mientras que la VM empaqueta todo el sistema operativo . </a:t>
            </a:r>
            <a:endParaRPr b="0" lang="es-ES" sz="2400" spc="-1" strike="noStrike">
              <a:latin typeface="Calibri"/>
            </a:endParaRPr>
          </a:p>
          <a:p>
            <a:pPr indent="-324000">
              <a:lnSpc>
                <a:spcPct val="100000"/>
              </a:lnSpc>
              <a:buClr>
                <a:srgbClr val="000000"/>
              </a:buClr>
              <a:buFont typeface="Wingdings" charset="2"/>
              <a:buChar char=""/>
            </a:pPr>
            <a:r>
              <a:rPr b="0" lang="es-ES" sz="2400" spc="-1" strike="noStrike">
                <a:latin typeface="Calibri"/>
              </a:rPr>
              <a:t> </a:t>
            </a:r>
            <a:r>
              <a:rPr b="0" lang="es-ES" sz="2400" spc="-1" strike="noStrike">
                <a:latin typeface="Calibri"/>
              </a:rPr>
              <a:t>Si quieres eficiencia y rapidez, usas Docker; si necesitas aislamiento completo a nivel de sistema operativo, usas una VM.</a:t>
            </a:r>
            <a:endParaRPr b="0" lang="es-ES" sz="24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4" name="" descr=""/>
          <p:cNvPicPr/>
          <p:nvPr/>
        </p:nvPicPr>
        <p:blipFill>
          <a:blip r:embed="rId1"/>
          <a:stretch/>
        </p:blipFill>
        <p:spPr>
          <a:xfrm>
            <a:off x="2160000" y="1060920"/>
            <a:ext cx="8820000" cy="5005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4160" cy="54216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sp>
        <p:nvSpPr>
          <p:cNvPr id="106" name="PlaceHolder 2"/>
          <p:cNvSpPr>
            <a:spLocks noGrp="1"/>
          </p:cNvSpPr>
          <p:nvPr>
            <p:ph/>
          </p:nvPr>
        </p:nvSpPr>
        <p:spPr>
          <a:xfrm>
            <a:off x="838080" y="1124640"/>
            <a:ext cx="10514160" cy="434988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1" lang="es-ES" sz="2400" spc="-1" strike="noStrike">
                <a:latin typeface="Calibri"/>
              </a:rPr>
              <a:t>Docker crea Contenedores:</a:t>
            </a:r>
            <a:r>
              <a:rPr b="0" lang="es-ES" sz="2400" spc="-1" strike="noStrike">
                <a:latin typeface="Calibri"/>
              </a:rPr>
              <a:t> Un Contenedor es un paquete de software ligero, estandarizado y ejecutable</a:t>
            </a:r>
            <a:endParaRPr b="0" lang="es-ES" sz="2400" spc="-1" strike="noStrike">
              <a:latin typeface="Calibri"/>
            </a:endParaRPr>
          </a:p>
          <a:p>
            <a:pPr marL="432000" indent="-324000">
              <a:spcBef>
                <a:spcPts val="1417"/>
              </a:spcBef>
              <a:buClr>
                <a:srgbClr val="000000"/>
              </a:buClr>
              <a:buSzPct val="45000"/>
              <a:buFont typeface="Wingdings" charset="2"/>
              <a:buChar char=""/>
            </a:pPr>
            <a:endParaRPr b="0" lang="es-ES" sz="2400" spc="-1" strike="noStrike">
              <a:latin typeface="Calibri"/>
            </a:endParaRPr>
          </a:p>
          <a:p>
            <a:pPr marL="432000" indent="-324000">
              <a:spcBef>
                <a:spcPts val="1417"/>
              </a:spcBef>
              <a:buClr>
                <a:srgbClr val="000000"/>
              </a:buClr>
              <a:buSzPct val="45000"/>
              <a:buFont typeface="Wingdings" charset="2"/>
              <a:buChar char=""/>
            </a:pPr>
            <a:r>
              <a:rPr b="1" lang="es-ES" sz="2400" spc="-1" strike="noStrike">
                <a:latin typeface="Calibri"/>
              </a:rPr>
              <a:t>El Contenedor lo lleva todo:</a:t>
            </a:r>
            <a:r>
              <a:rPr b="0" lang="es-ES" sz="2400" spc="-1" strike="noStrike">
                <a:latin typeface="Calibri"/>
              </a:rPr>
              <a:t> Dentro de tu Contenedor Docker, pones la aplicación y las librerías o dependencias mínimas que necesita para funcionar.</a:t>
            </a:r>
            <a:endParaRPr b="0" lang="es-ES" sz="2400" spc="-1" strike="noStrike">
              <a:latin typeface="Calibri"/>
            </a:endParaRPr>
          </a:p>
          <a:p>
            <a:pPr marL="432000" indent="-324000">
              <a:spcBef>
                <a:spcPts val="1417"/>
              </a:spcBef>
              <a:buClr>
                <a:srgbClr val="000000"/>
              </a:buClr>
              <a:buSzPct val="45000"/>
              <a:buFont typeface="Wingdings" charset="2"/>
              <a:buChar char=""/>
            </a:pPr>
            <a:endParaRPr b="0" lang="es-ES" sz="2400" spc="-1" strike="noStrike">
              <a:latin typeface="Calibri"/>
            </a:endParaRPr>
          </a:p>
          <a:p>
            <a:pPr marL="432000" indent="-324000">
              <a:spcBef>
                <a:spcPts val="1417"/>
              </a:spcBef>
              <a:buClr>
                <a:srgbClr val="000000"/>
              </a:buClr>
              <a:buSzPct val="45000"/>
              <a:buFont typeface="Wingdings" charset="2"/>
              <a:buChar char=""/>
            </a:pPr>
            <a:r>
              <a:rPr b="1" lang="es-ES" sz="2400" spc="-1" strike="noStrike">
                <a:latin typeface="Calibri"/>
              </a:rPr>
              <a:t>Aislamiento y Estándar:</a:t>
            </a:r>
            <a:r>
              <a:rPr b="0" lang="es-ES" sz="2400" spc="-1" strike="noStrike">
                <a:latin typeface="Calibri"/>
              </a:rPr>
              <a:t> El contenedor está aislado del resto del sistema y sabe cómo comunicarse con cualquier máquina que tenga el motor Docker. No importa si la máquina de destino es un Windows, un Mac o un servidor Linux.</a:t>
            </a:r>
            <a:endParaRPr b="0" lang="es-ES" sz="24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61D317CF2309C4E8DA448EE42D88B65" ma:contentTypeVersion="16" ma:contentTypeDescription="Crear nuevo documento." ma:contentTypeScope="" ma:versionID="73b97258e99d47497b96ecb181da94f2">
  <xsd:schema xmlns:xsd="http://www.w3.org/2001/XMLSchema" xmlns:xs="http://www.w3.org/2001/XMLSchema" xmlns:p="http://schemas.microsoft.com/office/2006/metadata/properties" xmlns:ns2="e24c3f89-b1e2-4b5c-81e1-9b07710f5189" xmlns:ns3="ce845bb0-6f82-4cf9-8b02-3916bb6268df" targetNamespace="http://schemas.microsoft.com/office/2006/metadata/properties" ma:root="true" ma:fieldsID="47e9c207501d1d53c375c00c242f54b4" ns2:_="" ns3:_="">
    <xsd:import namespace="e24c3f89-b1e2-4b5c-81e1-9b07710f5189"/>
    <xsd:import namespace="ce845bb0-6f82-4cf9-8b02-3916bb6268d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4c3f89-b1e2-4b5c-81e1-9b07710f51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59dbaa74-2a60-464d-988b-bba989cac70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845bb0-6f82-4cf9-8b02-3916bb6268df"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51e47c2f-83de-443c-9b77-fbf0d35e4197}" ma:internalName="TaxCatchAll" ma:showField="CatchAllData" ma:web="ce845bb0-6f82-4cf9-8b02-3916bb6268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24c3f89-b1e2-4b5c-81e1-9b07710f5189">
      <Terms xmlns="http://schemas.microsoft.com/office/infopath/2007/PartnerControls"/>
    </lcf76f155ced4ddcb4097134ff3c332f>
    <TaxCatchAll xmlns="ce845bb0-6f82-4cf9-8b02-3916bb6268df" xsi:nil="true"/>
  </documentManagement>
</p:properties>
</file>

<file path=customXml/itemProps1.xml><?xml version="1.0" encoding="utf-8"?>
<ds:datastoreItem xmlns:ds="http://schemas.openxmlformats.org/officeDocument/2006/customXml" ds:itemID="{F27A6D2C-8CE5-46A4-ADEC-6FD7C5F7EDCC}"/>
</file>

<file path=customXml/itemProps2.xml><?xml version="1.0" encoding="utf-8"?>
<ds:datastoreItem xmlns:ds="http://schemas.openxmlformats.org/officeDocument/2006/customXml" ds:itemID="{7557D189-32A8-411C-A1FE-5D98FC6CCF4F}"/>
</file>

<file path=customXml/itemProps3.xml><?xml version="1.0" encoding="utf-8"?>
<ds:datastoreItem xmlns:ds="http://schemas.openxmlformats.org/officeDocument/2006/customXml" ds:itemID="{E8D8D8A5-1EAA-41DC-A1E3-E107219891EB}"/>
</file>

<file path=docProps/app.xml><?xml version="1.0" encoding="utf-8"?>
<Properties xmlns="http://schemas.openxmlformats.org/officeDocument/2006/extended-properties" xmlns:vt="http://schemas.openxmlformats.org/officeDocument/2006/docPropsVTypes">
  <Template/>
  <TotalTime>2508</TotalTime>
  <Application>LibreOffice/7.3.7.2$Linux_X86_64 LibreOffice_project/30$Build-2</Application>
  <AppVersion>15.0000</AppVersion>
  <Words>12</Words>
  <Paragraphs>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2014-05-13T08:36:54Z</dcterms:created>
  <dc:creator>psoria</dc:creator>
  <dc:description/>
  <dc:language>es-ES</dc:language>
  <cp:lastModifiedBy/>
  <cp:lastPrinted>2018-06-15T07:54:48Z</cp:lastPrinted>
  <dcterms:modified xsi:type="dcterms:W3CDTF">2025-10-29T15:49:01Z</dcterms:modified>
  <cp:revision>470</cp:revision>
  <dc:subject/>
  <dc:title>Diapositiva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0x010100D61D317CF2309C4E8DA448EE42D88B65</vt:lpwstr>
  </property>
  <property fmtid="{D5CDD505-2E9C-101B-9397-08002B2CF9AE}" pid="3" name="PresentationFormat">
    <vt:lpwstr>Panorámica</vt:lpwstr>
  </property>
  <property fmtid="{D5CDD505-2E9C-101B-9397-08002B2CF9AE}" pid="4" name="Slides">
    <vt:i4>3</vt:i4>
  </property>
</Properties>
</file>